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 id="2147483672" r:id="rId3"/>
  </p:sldMasterIdLst>
  <p:notesMasterIdLst>
    <p:notesMasterId r:id="rId92"/>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306" r:id="rId32"/>
    <p:sldId id="307" r:id="rId33"/>
    <p:sldId id="308"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7" r:id="rId53"/>
    <p:sldId id="328" r:id="rId54"/>
    <p:sldId id="329" r:id="rId55"/>
    <p:sldId id="330" r:id="rId56"/>
    <p:sldId id="331" r:id="rId57"/>
    <p:sldId id="332" r:id="rId58"/>
    <p:sldId id="333" r:id="rId59"/>
    <p:sldId id="334" r:id="rId60"/>
    <p:sldId id="295" r:id="rId61"/>
    <p:sldId id="296" r:id="rId62"/>
    <p:sldId id="297" r:id="rId63"/>
    <p:sldId id="298" r:id="rId64"/>
    <p:sldId id="299" r:id="rId65"/>
    <p:sldId id="300" r:id="rId66"/>
    <p:sldId id="301" r:id="rId67"/>
    <p:sldId id="302" r:id="rId68"/>
    <p:sldId id="303" r:id="rId69"/>
    <p:sldId id="304" r:id="rId70"/>
    <p:sldId id="305" r:id="rId71"/>
    <p:sldId id="349" r:id="rId72"/>
    <p:sldId id="350" r:id="rId73"/>
    <p:sldId id="352" r:id="rId74"/>
    <p:sldId id="354" r:id="rId75"/>
    <p:sldId id="355" r:id="rId76"/>
    <p:sldId id="353" r:id="rId77"/>
    <p:sldId id="356" r:id="rId78"/>
    <p:sldId id="357" r:id="rId79"/>
    <p:sldId id="351" r:id="rId80"/>
    <p:sldId id="358" r:id="rId81"/>
    <p:sldId id="359" r:id="rId82"/>
    <p:sldId id="361" r:id="rId83"/>
    <p:sldId id="362" r:id="rId84"/>
    <p:sldId id="368" r:id="rId85"/>
    <p:sldId id="369" r:id="rId86"/>
    <p:sldId id="370" r:id="rId87"/>
    <p:sldId id="371" r:id="rId88"/>
    <p:sldId id="372" r:id="rId89"/>
    <p:sldId id="348" r:id="rId90"/>
    <p:sldId id="373" r:id="rId91"/>
  </p:sldIdLst>
  <p:sldSz cx="9144000" cy="5143500" type="screen16x9"/>
  <p:notesSz cx="6858000" cy="9144000"/>
  <p:embeddedFontLst>
    <p:embeddedFont>
      <p:font typeface="Verdana" panose="020B0604030504040204" pitchFamily="34" charset="0"/>
      <p:regular r:id="rId93"/>
      <p:bold r:id="rId94"/>
      <p:italic r:id="rId95"/>
      <p:boldItalic r:id="rId96"/>
    </p:embeddedFont>
    <p:embeddedFont>
      <p:font typeface="Merriweather" panose="020B0604020202020204" charset="0"/>
      <p:regular r:id="rId97"/>
      <p:bold r:id="rId98"/>
      <p:italic r:id="rId99"/>
      <p:boldItalic r:id="rId100"/>
    </p:embeddedFont>
    <p:embeddedFont>
      <p:font typeface="Calibri" panose="020F0502020204030204" pitchFamily="34" charset="0"/>
      <p:regular r:id="rId101"/>
      <p:bold r:id="rId102"/>
      <p:italic r:id="rId103"/>
      <p:boldItalic r:id="rId104"/>
    </p:embeddedFont>
    <p:embeddedFont>
      <p:font typeface="Raleway" panose="020B0604020202020204" charset="0"/>
      <p:regular r:id="rId105"/>
      <p:bold r:id="rId106"/>
      <p:italic r:id="rId107"/>
      <p:boldItalic r:id="rId108"/>
    </p:embeddedFont>
    <p:embeddedFont>
      <p:font typeface="Lato" panose="020B0604020202020204" charset="0"/>
      <p:regular r:id="rId109"/>
      <p:bold r:id="rId110"/>
      <p:italic r:id="rId111"/>
      <p:boldItalic r:id="rId112"/>
    </p:embeddedFont>
    <p:embeddedFont>
      <p:font typeface="Merriweather Light" panose="020B0604020202020204" charset="0"/>
      <p:regular r:id="rId113"/>
      <p:bold r:id="rId114"/>
      <p:italic r:id="rId115"/>
      <p:boldItalic r:id="rId116"/>
    </p:embeddedFont>
    <p:embeddedFont>
      <p:font typeface="Alegreya" panose="020B0604020202020204" charset="0"/>
      <p:regular r:id="rId117"/>
      <p:bold r:id="rId118"/>
      <p:italic r:id="rId119"/>
      <p:boldItalic r:id="rId120"/>
    </p:embeddedFont>
    <p:embeddedFont>
      <p:font typeface="Playfair Display"/>
      <p:regular r:id="rId121"/>
      <p:bold r:id="rId122"/>
      <p:italic r:id="rId123"/>
      <p:boldItalic r:id="rId1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font" Target="fonts/font25.fntdata"/><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font" Target="fonts/font20.fntdata"/><Relationship Id="rId16" Type="http://schemas.openxmlformats.org/officeDocument/2006/relationships/slide" Target="slides/slide13.xml"/><Relationship Id="rId107" Type="http://schemas.openxmlformats.org/officeDocument/2006/relationships/font" Target="fonts/font15.fnt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font" Target="fonts/font10.fntdata"/><Relationship Id="rId123" Type="http://schemas.openxmlformats.org/officeDocument/2006/relationships/font" Target="fonts/font31.fntdata"/><Relationship Id="rId128"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font" Target="fonts/font3.fntdata"/><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font" Target="fonts/font21.fntdata"/><Relationship Id="rId118" Type="http://schemas.openxmlformats.org/officeDocument/2006/relationships/font" Target="fonts/font26.fntdata"/><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font" Target="fonts/font11.fntdata"/><Relationship Id="rId108" Type="http://schemas.openxmlformats.org/officeDocument/2006/relationships/font" Target="fonts/font16.fntdata"/><Relationship Id="rId124" Type="http://schemas.openxmlformats.org/officeDocument/2006/relationships/font" Target="fonts/font32.fntdata"/><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font" Target="fonts/font22.fntdata"/><Relationship Id="rId119" Type="http://schemas.openxmlformats.org/officeDocument/2006/relationships/font" Target="fonts/font27.fntdata"/><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font" Target="fonts/font17.fntdata"/><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font" Target="fonts/font5.fntdata"/><Relationship Id="rId104" Type="http://schemas.openxmlformats.org/officeDocument/2006/relationships/font" Target="fonts/font12.fntdata"/><Relationship Id="rId120" Type="http://schemas.openxmlformats.org/officeDocument/2006/relationships/font" Target="fonts/font28.fntdata"/><Relationship Id="rId125"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font" Target="fonts/font18.fntdata"/><Relationship Id="rId115" Type="http://schemas.openxmlformats.org/officeDocument/2006/relationships/font" Target="fonts/font23.fntdata"/><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font" Target="fonts/font8.fntdata"/><Relationship Id="rId105" Type="http://schemas.openxmlformats.org/officeDocument/2006/relationships/font" Target="fonts/font13.fntdata"/><Relationship Id="rId12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font" Target="fonts/font1.fntdata"/><Relationship Id="rId98" Type="http://schemas.openxmlformats.org/officeDocument/2006/relationships/font" Target="fonts/font6.fntdata"/><Relationship Id="rId121" Type="http://schemas.openxmlformats.org/officeDocument/2006/relationships/font" Target="fonts/font29.fntdata"/><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font" Target="fonts/font24.fntdata"/><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font" Target="fonts/font19.fntdata"/><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font" Target="fonts/font14.fntdata"/><Relationship Id="rId12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font" Target="fonts/font2.fntdata"/><Relationship Id="rId99" Type="http://schemas.openxmlformats.org/officeDocument/2006/relationships/font" Target="fonts/font7.fntdata"/><Relationship Id="rId101" Type="http://schemas.openxmlformats.org/officeDocument/2006/relationships/font" Target="fonts/font9.fntdata"/><Relationship Id="rId122" Type="http://schemas.openxmlformats.org/officeDocument/2006/relationships/font" Target="fonts/font30.fntdata"/><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40734419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6556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00749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19593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6001691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97779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543279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04855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Shape 21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7" name="Shape 2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670230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1528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Shape 2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8" name="Shape 2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86316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5595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3581507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8" name="Shape 2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250791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123833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464369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07487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504140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9205568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622740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92053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635798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Shape 3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0" name="Shape 35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010667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157432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21182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489640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0" name="Shape 38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741241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Shape 3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7912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Shape 4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Shape 4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241709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Shape 4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4" name="Shape 4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07851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5" name="Shape 4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073472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8" name="Shape 43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209948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Shape 4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7" name="Shape 4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56012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2973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8192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44261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911092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4799623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Shape 1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7" name="Shape 1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531780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59607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61"/>
        <p:cNvGrpSpPr/>
        <p:nvPr/>
      </p:nvGrpSpPr>
      <p:grpSpPr>
        <a:xfrm>
          <a:off x="0" y="0"/>
          <a:ext cx="0" cy="0"/>
          <a:chOff x="0" y="0"/>
          <a:chExt cx="0" cy="0"/>
        </a:xfrm>
      </p:grpSpPr>
      <p:cxnSp>
        <p:nvCxnSpPr>
          <p:cNvPr id="62" name="Shape 62"/>
          <p:cNvCxnSpPr/>
          <p:nvPr/>
        </p:nvCxnSpPr>
        <p:spPr>
          <a:xfrm>
            <a:off x="425200" y="415650"/>
            <a:ext cx="8296800" cy="0"/>
          </a:xfrm>
          <a:prstGeom prst="straightConnector1">
            <a:avLst/>
          </a:prstGeom>
          <a:noFill/>
          <a:ln w="38100" cap="flat" cmpd="sng">
            <a:solidFill>
              <a:schemeClr val="lt1"/>
            </a:solidFill>
            <a:prstDash val="solid"/>
            <a:round/>
            <a:headEnd type="none" w="med" len="med"/>
            <a:tailEnd type="none" w="med" len="med"/>
          </a:ln>
        </p:spPr>
      </p:cxnSp>
      <p:cxnSp>
        <p:nvCxnSpPr>
          <p:cNvPr id="63" name="Shape 63"/>
          <p:cNvCxnSpPr/>
          <p:nvPr/>
        </p:nvCxnSpPr>
        <p:spPr>
          <a:xfrm>
            <a:off x="425200" y="4740000"/>
            <a:ext cx="8296800" cy="0"/>
          </a:xfrm>
          <a:prstGeom prst="straightConnector1">
            <a:avLst/>
          </a:prstGeom>
          <a:noFill/>
          <a:ln w="19050" cap="flat" cmpd="sng">
            <a:solidFill>
              <a:schemeClr val="lt1"/>
            </a:solidFill>
            <a:prstDash val="solid"/>
            <a:round/>
            <a:headEnd type="none" w="med" len="med"/>
            <a:tailEnd type="none" w="med" len="med"/>
          </a:ln>
        </p:spPr>
      </p:cxnSp>
      <p:sp>
        <p:nvSpPr>
          <p:cNvPr id="64" name="Shape 64"/>
          <p:cNvSpPr txBox="1">
            <a:spLocks noGrp="1"/>
          </p:cNvSpPr>
          <p:nvPr>
            <p:ph type="title"/>
          </p:nvPr>
        </p:nvSpPr>
        <p:spPr>
          <a:xfrm>
            <a:off x="406425" y="1806825"/>
            <a:ext cx="8296800" cy="1542000"/>
          </a:xfrm>
          <a:prstGeom prst="rect">
            <a:avLst/>
          </a:prstGeom>
        </p:spPr>
        <p:txBody>
          <a:bodyPr wrap="square" lIns="91425" tIns="91425" rIns="91425" bIns="91425" anchor="ctr" anchorCtr="0"/>
          <a:lstStyle>
            <a:lvl1pPr lvl="0" algn="ctr" rtl="0">
              <a:spcBef>
                <a:spcPts val="0"/>
              </a:spcBef>
              <a:buClr>
                <a:schemeClr val="lt1"/>
              </a:buClr>
              <a:buSzPct val="100000"/>
              <a:defRPr sz="4800">
                <a:solidFill>
                  <a:schemeClr val="lt1"/>
                </a:solidFill>
              </a:defRPr>
            </a:lvl1pPr>
            <a:lvl2pPr lvl="1" algn="ctr" rtl="0">
              <a:spcBef>
                <a:spcPts val="0"/>
              </a:spcBef>
              <a:buClr>
                <a:schemeClr val="lt1"/>
              </a:buClr>
              <a:buSzPct val="100000"/>
              <a:defRPr sz="4800">
                <a:solidFill>
                  <a:schemeClr val="lt1"/>
                </a:solidFill>
              </a:defRPr>
            </a:lvl2pPr>
            <a:lvl3pPr lvl="2" algn="ctr" rtl="0">
              <a:spcBef>
                <a:spcPts val="0"/>
              </a:spcBef>
              <a:buClr>
                <a:schemeClr val="lt1"/>
              </a:buClr>
              <a:buSzPct val="100000"/>
              <a:defRPr sz="4800">
                <a:solidFill>
                  <a:schemeClr val="lt1"/>
                </a:solidFill>
              </a:defRPr>
            </a:lvl3pPr>
            <a:lvl4pPr lvl="3" algn="ctr" rtl="0">
              <a:spcBef>
                <a:spcPts val="0"/>
              </a:spcBef>
              <a:buClr>
                <a:schemeClr val="lt1"/>
              </a:buClr>
              <a:buSzPct val="100000"/>
              <a:defRPr sz="4800">
                <a:solidFill>
                  <a:schemeClr val="lt1"/>
                </a:solidFill>
              </a:defRPr>
            </a:lvl4pPr>
            <a:lvl5pPr lvl="4" algn="ctr" rtl="0">
              <a:spcBef>
                <a:spcPts val="0"/>
              </a:spcBef>
              <a:buClr>
                <a:schemeClr val="lt1"/>
              </a:buClr>
              <a:buSzPct val="100000"/>
              <a:defRPr sz="4800">
                <a:solidFill>
                  <a:schemeClr val="lt1"/>
                </a:solidFill>
              </a:defRPr>
            </a:lvl5pPr>
            <a:lvl6pPr lvl="5" algn="ctr" rtl="0">
              <a:spcBef>
                <a:spcPts val="0"/>
              </a:spcBef>
              <a:buClr>
                <a:schemeClr val="lt1"/>
              </a:buClr>
              <a:buSzPct val="100000"/>
              <a:defRPr sz="4800">
                <a:solidFill>
                  <a:schemeClr val="lt1"/>
                </a:solidFill>
              </a:defRPr>
            </a:lvl6pPr>
            <a:lvl7pPr lvl="6" algn="ctr" rtl="0">
              <a:spcBef>
                <a:spcPts val="0"/>
              </a:spcBef>
              <a:buClr>
                <a:schemeClr val="lt1"/>
              </a:buClr>
              <a:buSzPct val="100000"/>
              <a:defRPr sz="4800">
                <a:solidFill>
                  <a:schemeClr val="lt1"/>
                </a:solidFill>
              </a:defRPr>
            </a:lvl7pPr>
            <a:lvl8pPr lvl="7" algn="ctr" rtl="0">
              <a:spcBef>
                <a:spcPts val="0"/>
              </a:spcBef>
              <a:buClr>
                <a:schemeClr val="lt1"/>
              </a:buClr>
              <a:buSzPct val="100000"/>
              <a:defRPr sz="4800">
                <a:solidFill>
                  <a:schemeClr val="lt1"/>
                </a:solidFill>
              </a:defRPr>
            </a:lvl8pPr>
            <a:lvl9pPr lvl="8" algn="ctr" rtl="0">
              <a:spcBef>
                <a:spcPts val="0"/>
              </a:spcBef>
              <a:buClr>
                <a:schemeClr val="lt1"/>
              </a:buClr>
              <a:buSzPct val="100000"/>
              <a:defRPr sz="4800">
                <a:solidFill>
                  <a:schemeClr val="lt1"/>
                </a:solidFill>
              </a:defRPr>
            </a:lvl9pPr>
          </a:lstStyle>
          <a:p>
            <a:endParaRPr/>
          </a:p>
        </p:txBody>
      </p:sp>
      <p:sp>
        <p:nvSpPr>
          <p:cNvPr id="65" name="Shape 65"/>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solidFill>
                  <a:schemeClr val="lt1"/>
                </a:solidFill>
              </a:rPr>
              <a:t>‹Nº›</a:t>
            </a:fld>
            <a:endParaRPr lang="es-419">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66"/>
        <p:cNvGrpSpPr/>
        <p:nvPr/>
      </p:nvGrpSpPr>
      <p:grpSpPr>
        <a:xfrm>
          <a:off x="0" y="0"/>
          <a:ext cx="0" cy="0"/>
          <a:chOff x="0" y="0"/>
          <a:chExt cx="0" cy="0"/>
        </a:xfrm>
      </p:grpSpPr>
      <p:cxnSp>
        <p:nvCxnSpPr>
          <p:cNvPr id="67" name="Shape 67"/>
          <p:cNvCxnSpPr/>
          <p:nvPr/>
        </p:nvCxnSpPr>
        <p:spPr>
          <a:xfrm>
            <a:off x="2477724" y="41565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68" name="Shape 68"/>
          <p:cNvCxnSpPr/>
          <p:nvPr/>
        </p:nvCxnSpPr>
        <p:spPr>
          <a:xfrm>
            <a:off x="2477724" y="474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69" name="Shape 69"/>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70" name="Shape 70"/>
          <p:cNvSpPr txBox="1">
            <a:spLocks noGrp="1"/>
          </p:cNvSpPr>
          <p:nvPr>
            <p:ph type="title"/>
          </p:nvPr>
        </p:nvSpPr>
        <p:spPr>
          <a:xfrm>
            <a:off x="2400250" y="575950"/>
            <a:ext cx="6321600" cy="635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1" name="Shape 71"/>
          <p:cNvSpPr txBox="1">
            <a:spLocks noGrp="1"/>
          </p:cNvSpPr>
          <p:nvPr>
            <p:ph type="body" idx="1"/>
          </p:nvPr>
        </p:nvSpPr>
        <p:spPr>
          <a:xfrm>
            <a:off x="2410112" y="1595775"/>
            <a:ext cx="6321600" cy="3002399"/>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 name="Shape 72"/>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73"/>
        <p:cNvGrpSpPr/>
        <p:nvPr/>
      </p:nvGrpSpPr>
      <p:grpSpPr>
        <a:xfrm>
          <a:off x="0" y="0"/>
          <a:ext cx="0" cy="0"/>
          <a:chOff x="0" y="0"/>
          <a:chExt cx="0" cy="0"/>
        </a:xfrm>
      </p:grpSpPr>
      <p:cxnSp>
        <p:nvCxnSpPr>
          <p:cNvPr id="74" name="Shape 74"/>
          <p:cNvCxnSpPr/>
          <p:nvPr/>
        </p:nvCxnSpPr>
        <p:spPr>
          <a:xfrm>
            <a:off x="2477724" y="41565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75" name="Shape 75"/>
          <p:cNvCxnSpPr/>
          <p:nvPr/>
        </p:nvCxnSpPr>
        <p:spPr>
          <a:xfrm>
            <a:off x="2477724" y="474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76" name="Shape 76"/>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77" name="Shape 77"/>
          <p:cNvSpPr txBox="1">
            <a:spLocks noGrp="1"/>
          </p:cNvSpPr>
          <p:nvPr>
            <p:ph type="title"/>
          </p:nvPr>
        </p:nvSpPr>
        <p:spPr>
          <a:xfrm>
            <a:off x="2400250" y="575950"/>
            <a:ext cx="6321600" cy="6354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8" name="Shape 78"/>
          <p:cNvSpPr txBox="1">
            <a:spLocks noGrp="1"/>
          </p:cNvSpPr>
          <p:nvPr>
            <p:ph type="body" idx="1"/>
          </p:nvPr>
        </p:nvSpPr>
        <p:spPr>
          <a:xfrm>
            <a:off x="2400302" y="1602675"/>
            <a:ext cx="3071400" cy="3002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79" name="Shape 79"/>
          <p:cNvSpPr txBox="1">
            <a:spLocks noGrp="1"/>
          </p:cNvSpPr>
          <p:nvPr>
            <p:ph type="body" idx="2"/>
          </p:nvPr>
        </p:nvSpPr>
        <p:spPr>
          <a:xfrm>
            <a:off x="5650571" y="1602675"/>
            <a:ext cx="3071400" cy="3002400"/>
          </a:xfrm>
          <a:prstGeom prst="rect">
            <a:avLst/>
          </a:prstGeom>
        </p:spPr>
        <p:txBody>
          <a:bodyPr wrap="square"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0" name="Shape 80"/>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03300" y="411575"/>
            <a:ext cx="8520600" cy="639600"/>
          </a:xfrm>
          <a:prstGeom prst="rect">
            <a:avLst/>
          </a:prstGeom>
        </p:spPr>
        <p:txBody>
          <a:bodyPr wrap="square"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3" name="Shape 83"/>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84"/>
        <p:cNvGrpSpPr/>
        <p:nvPr/>
      </p:nvGrpSpPr>
      <p:grpSpPr>
        <a:xfrm>
          <a:off x="0" y="0"/>
          <a:ext cx="0" cy="0"/>
          <a:chOff x="0" y="0"/>
          <a:chExt cx="0" cy="0"/>
        </a:xfrm>
      </p:grpSpPr>
      <p:cxnSp>
        <p:nvCxnSpPr>
          <p:cNvPr id="85" name="Shape 85"/>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86" name="Shape 86"/>
          <p:cNvSpPr txBox="1">
            <a:spLocks noGrp="1"/>
          </p:cNvSpPr>
          <p:nvPr>
            <p:ph type="title"/>
          </p:nvPr>
        </p:nvSpPr>
        <p:spPr>
          <a:xfrm>
            <a:off x="319500" y="936600"/>
            <a:ext cx="2808000" cy="755700"/>
          </a:xfrm>
          <a:prstGeom prst="rect">
            <a:avLst/>
          </a:prstGeom>
        </p:spPr>
        <p:txBody>
          <a:bodyPr wrap="square"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87" name="Shape 87"/>
          <p:cNvSpPr txBox="1">
            <a:spLocks noGrp="1"/>
          </p:cNvSpPr>
          <p:nvPr>
            <p:ph type="body" idx="1"/>
          </p:nvPr>
        </p:nvSpPr>
        <p:spPr>
          <a:xfrm>
            <a:off x="319500" y="1846803"/>
            <a:ext cx="2808000" cy="2806200"/>
          </a:xfrm>
          <a:prstGeom prst="rect">
            <a:avLst/>
          </a:prstGeom>
        </p:spPr>
        <p:txBody>
          <a:bodyPr wrap="square"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88" name="Shape 88"/>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89"/>
        <p:cNvGrpSpPr/>
        <p:nvPr/>
      </p:nvGrpSpPr>
      <p:grpSpPr>
        <a:xfrm>
          <a:off x="0" y="0"/>
          <a:ext cx="0" cy="0"/>
          <a:chOff x="0" y="0"/>
          <a:chExt cx="0" cy="0"/>
        </a:xfrm>
      </p:grpSpPr>
      <p:cxnSp>
        <p:nvCxnSpPr>
          <p:cNvPr id="90" name="Shape 90"/>
          <p:cNvCxnSpPr/>
          <p:nvPr/>
        </p:nvCxnSpPr>
        <p:spPr>
          <a:xfrm>
            <a:off x="425198" y="415650"/>
            <a:ext cx="183300" cy="0"/>
          </a:xfrm>
          <a:prstGeom prst="straightConnector1">
            <a:avLst/>
          </a:prstGeom>
          <a:noFill/>
          <a:ln w="19050" cap="flat" cmpd="sng">
            <a:solidFill>
              <a:schemeClr val="lt1"/>
            </a:solidFill>
            <a:prstDash val="solid"/>
            <a:round/>
            <a:headEnd type="none" w="med" len="med"/>
            <a:tailEnd type="none" w="med" len="med"/>
          </a:ln>
        </p:spPr>
      </p:cxnSp>
      <p:sp>
        <p:nvSpPr>
          <p:cNvPr id="91" name="Shape 91"/>
          <p:cNvSpPr txBox="1">
            <a:spLocks noGrp="1"/>
          </p:cNvSpPr>
          <p:nvPr>
            <p:ph type="title"/>
          </p:nvPr>
        </p:nvSpPr>
        <p:spPr>
          <a:xfrm>
            <a:off x="283103" y="712140"/>
            <a:ext cx="6244200" cy="3835500"/>
          </a:xfrm>
          <a:prstGeom prst="rect">
            <a:avLst/>
          </a:prstGeom>
        </p:spPr>
        <p:txBody>
          <a:bodyPr wrap="square"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92" name="Shape 92"/>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solidFill>
                  <a:schemeClr val="lt1"/>
                </a:solidFill>
              </a:rPr>
              <a:t>‹Nº›</a:t>
            </a:fld>
            <a:endParaRPr lang="es-419">
              <a:solidFill>
                <a:schemeClr val="lt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93"/>
        <p:cNvGrpSpPr/>
        <p:nvPr/>
      </p:nvGrpSpPr>
      <p:grpSpPr>
        <a:xfrm>
          <a:off x="0" y="0"/>
          <a:ext cx="0" cy="0"/>
          <a:chOff x="0" y="0"/>
          <a:chExt cx="0" cy="0"/>
        </a:xfrm>
      </p:grpSpPr>
      <p:sp>
        <p:nvSpPr>
          <p:cNvPr id="94" name="Shape 94"/>
          <p:cNvSpPr/>
          <p:nvPr/>
        </p:nvSpPr>
        <p:spPr>
          <a:xfrm>
            <a:off x="4572000" y="125"/>
            <a:ext cx="4572000" cy="51435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cxnSp>
        <p:nvCxnSpPr>
          <p:cNvPr id="95" name="Shape 95"/>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96" name="Shape 96"/>
          <p:cNvSpPr txBox="1">
            <a:spLocks noGrp="1"/>
          </p:cNvSpPr>
          <p:nvPr>
            <p:ph type="title"/>
          </p:nvPr>
        </p:nvSpPr>
        <p:spPr>
          <a:xfrm>
            <a:off x="265500" y="1397350"/>
            <a:ext cx="4045200" cy="1318200"/>
          </a:xfrm>
          <a:prstGeom prst="rect">
            <a:avLst/>
          </a:prstGeom>
        </p:spPr>
        <p:txBody>
          <a:bodyPr wrap="square" lIns="91425" tIns="91425" rIns="91425" bIns="91425" anchor="b" anchorCtr="0"/>
          <a:lstStyle>
            <a:lvl1pPr lvl="0" algn="ctr" rtl="0">
              <a:spcBef>
                <a:spcPts val="0"/>
              </a:spcBef>
              <a:buClr>
                <a:schemeClr val="dk1"/>
              </a:buClr>
              <a:buSzPct val="100000"/>
              <a:defRPr sz="3600">
                <a:solidFill>
                  <a:schemeClr val="dk1"/>
                </a:solidFill>
              </a:defRPr>
            </a:lvl1pPr>
            <a:lvl2pPr lvl="1" algn="ctr" rtl="0">
              <a:spcBef>
                <a:spcPts val="0"/>
              </a:spcBef>
              <a:buClr>
                <a:schemeClr val="dk1"/>
              </a:buClr>
              <a:buSzPct val="100000"/>
              <a:defRPr sz="3600">
                <a:solidFill>
                  <a:schemeClr val="dk1"/>
                </a:solidFill>
              </a:defRPr>
            </a:lvl2pPr>
            <a:lvl3pPr lvl="2" algn="ctr" rtl="0">
              <a:spcBef>
                <a:spcPts val="0"/>
              </a:spcBef>
              <a:buClr>
                <a:schemeClr val="dk1"/>
              </a:buClr>
              <a:buSzPct val="100000"/>
              <a:defRPr sz="3600">
                <a:solidFill>
                  <a:schemeClr val="dk1"/>
                </a:solidFill>
              </a:defRPr>
            </a:lvl3pPr>
            <a:lvl4pPr lvl="3" algn="ctr" rtl="0">
              <a:spcBef>
                <a:spcPts val="0"/>
              </a:spcBef>
              <a:buClr>
                <a:schemeClr val="dk1"/>
              </a:buClr>
              <a:buSzPct val="100000"/>
              <a:defRPr sz="3600">
                <a:solidFill>
                  <a:schemeClr val="dk1"/>
                </a:solidFill>
              </a:defRPr>
            </a:lvl4pPr>
            <a:lvl5pPr lvl="4" algn="ctr" rtl="0">
              <a:spcBef>
                <a:spcPts val="0"/>
              </a:spcBef>
              <a:buClr>
                <a:schemeClr val="dk1"/>
              </a:buClr>
              <a:buSzPct val="100000"/>
              <a:defRPr sz="3600">
                <a:solidFill>
                  <a:schemeClr val="dk1"/>
                </a:solidFill>
              </a:defRPr>
            </a:lvl5pPr>
            <a:lvl6pPr lvl="5" algn="ctr" rtl="0">
              <a:spcBef>
                <a:spcPts val="0"/>
              </a:spcBef>
              <a:buClr>
                <a:schemeClr val="dk1"/>
              </a:buClr>
              <a:buSzPct val="100000"/>
              <a:defRPr sz="3600">
                <a:solidFill>
                  <a:schemeClr val="dk1"/>
                </a:solidFill>
              </a:defRPr>
            </a:lvl6pPr>
            <a:lvl7pPr lvl="6" algn="ctr" rtl="0">
              <a:spcBef>
                <a:spcPts val="0"/>
              </a:spcBef>
              <a:buClr>
                <a:schemeClr val="dk1"/>
              </a:buClr>
              <a:buSzPct val="100000"/>
              <a:defRPr sz="3600">
                <a:solidFill>
                  <a:schemeClr val="dk1"/>
                </a:solidFill>
              </a:defRPr>
            </a:lvl7pPr>
            <a:lvl8pPr lvl="7" algn="ctr" rtl="0">
              <a:spcBef>
                <a:spcPts val="0"/>
              </a:spcBef>
              <a:buClr>
                <a:schemeClr val="dk1"/>
              </a:buClr>
              <a:buSzPct val="100000"/>
              <a:defRPr sz="3600">
                <a:solidFill>
                  <a:schemeClr val="dk1"/>
                </a:solidFill>
              </a:defRPr>
            </a:lvl8pPr>
            <a:lvl9pPr lvl="8" algn="ctr" rtl="0">
              <a:spcBef>
                <a:spcPts val="0"/>
              </a:spcBef>
              <a:buClr>
                <a:schemeClr val="dk1"/>
              </a:buClr>
              <a:buSzPct val="100000"/>
              <a:defRPr sz="3600">
                <a:solidFill>
                  <a:schemeClr val="dk1"/>
                </a:solidFill>
              </a:defRPr>
            </a:lvl9pPr>
          </a:lstStyle>
          <a:p>
            <a:endParaRPr/>
          </a:p>
        </p:txBody>
      </p:sp>
      <p:sp>
        <p:nvSpPr>
          <p:cNvPr id="97" name="Shape 97"/>
          <p:cNvSpPr txBox="1">
            <a:spLocks noGrp="1"/>
          </p:cNvSpPr>
          <p:nvPr>
            <p:ph type="subTitle" idx="1"/>
          </p:nvPr>
        </p:nvSpPr>
        <p:spPr>
          <a:xfrm>
            <a:off x="265500" y="2735370"/>
            <a:ext cx="4045200" cy="1345499"/>
          </a:xfrm>
          <a:prstGeom prst="rect">
            <a:avLst/>
          </a:prstGeom>
        </p:spPr>
        <p:txBody>
          <a:bodyPr wrap="square"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98" name="Shape 98"/>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99" name="Shape 99"/>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solidFill>
                  <a:schemeClr val="lt1"/>
                </a:solidFill>
              </a:rPr>
              <a:t>‹Nº›</a:t>
            </a:fld>
            <a:endParaRPr lang="es-419">
              <a:solidFill>
                <a:schemeClr val="lt1"/>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aption">
    <p:spTree>
      <p:nvGrpSpPr>
        <p:cNvPr id="1" name="Shape 100"/>
        <p:cNvGrpSpPr/>
        <p:nvPr/>
      </p:nvGrpSpPr>
      <p:grpSpPr>
        <a:xfrm>
          <a:off x="0" y="0"/>
          <a:ext cx="0" cy="0"/>
          <a:chOff x="0" y="0"/>
          <a:chExt cx="0" cy="0"/>
        </a:xfrm>
      </p:grpSpPr>
      <p:cxnSp>
        <p:nvCxnSpPr>
          <p:cNvPr id="101" name="Shape 101"/>
          <p:cNvCxnSpPr/>
          <p:nvPr/>
        </p:nvCxnSpPr>
        <p:spPr>
          <a:xfrm>
            <a:off x="425200" y="474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102" name="Shape 102"/>
          <p:cNvCxnSpPr/>
          <p:nvPr/>
        </p:nvCxnSpPr>
        <p:spPr>
          <a:xfrm>
            <a:off x="425198" y="415650"/>
            <a:ext cx="183300" cy="0"/>
          </a:xfrm>
          <a:prstGeom prst="straightConnector1">
            <a:avLst/>
          </a:prstGeom>
          <a:noFill/>
          <a:ln w="19050" cap="flat" cmpd="sng">
            <a:solidFill>
              <a:schemeClr val="dk2"/>
            </a:solidFill>
            <a:prstDash val="solid"/>
            <a:round/>
            <a:headEnd type="none" w="med" len="med"/>
            <a:tailEnd type="none" w="med" len="med"/>
          </a:ln>
        </p:spPr>
      </p:cxnSp>
      <p:sp>
        <p:nvSpPr>
          <p:cNvPr id="103" name="Shape 103"/>
          <p:cNvSpPr txBox="1">
            <a:spLocks noGrp="1"/>
          </p:cNvSpPr>
          <p:nvPr>
            <p:ph type="body" idx="1"/>
          </p:nvPr>
        </p:nvSpPr>
        <p:spPr>
          <a:xfrm>
            <a:off x="328017" y="4226025"/>
            <a:ext cx="8388600" cy="393600"/>
          </a:xfrm>
          <a:prstGeom prst="rect">
            <a:avLst/>
          </a:prstGeom>
        </p:spPr>
        <p:txBody>
          <a:bodyPr wrap="square" lIns="91425" tIns="91425" rIns="91425" bIns="91425" anchor="ctr" anchorCtr="0"/>
          <a:lstStyle>
            <a:lvl1pPr lvl="0" rtl="0">
              <a:lnSpc>
                <a:spcPct val="100000"/>
              </a:lnSpc>
              <a:spcBef>
                <a:spcPts val="0"/>
              </a:spcBef>
              <a:spcAft>
                <a:spcPts val="0"/>
              </a:spcAft>
              <a:buNone/>
              <a:defRPr/>
            </a:lvl1pPr>
          </a:lstStyle>
          <a:p>
            <a:endParaRPr/>
          </a:p>
        </p:txBody>
      </p:sp>
      <p:sp>
        <p:nvSpPr>
          <p:cNvPr id="104" name="Shape 104"/>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ig number">
    <p:spTree>
      <p:nvGrpSpPr>
        <p:cNvPr id="1" name="Shape 105"/>
        <p:cNvGrpSpPr/>
        <p:nvPr/>
      </p:nvGrpSpPr>
      <p:grpSpPr>
        <a:xfrm>
          <a:off x="0" y="0"/>
          <a:ext cx="0" cy="0"/>
          <a:chOff x="0" y="0"/>
          <a:chExt cx="0" cy="0"/>
        </a:xfrm>
      </p:grpSpPr>
      <p:cxnSp>
        <p:nvCxnSpPr>
          <p:cNvPr id="106" name="Shape 106"/>
          <p:cNvCxnSpPr/>
          <p:nvPr/>
        </p:nvCxnSpPr>
        <p:spPr>
          <a:xfrm>
            <a:off x="425200" y="474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107" name="Shape 107"/>
          <p:cNvCxnSpPr/>
          <p:nvPr/>
        </p:nvCxnSpPr>
        <p:spPr>
          <a:xfrm>
            <a:off x="425200" y="415650"/>
            <a:ext cx="8296800" cy="0"/>
          </a:xfrm>
          <a:prstGeom prst="straightConnector1">
            <a:avLst/>
          </a:prstGeom>
          <a:noFill/>
          <a:ln w="38100" cap="flat" cmpd="sng">
            <a:solidFill>
              <a:schemeClr val="dk2"/>
            </a:solidFill>
            <a:prstDash val="solid"/>
            <a:round/>
            <a:headEnd type="none" w="med" len="med"/>
            <a:tailEnd type="none" w="med" len="med"/>
          </a:ln>
        </p:spPr>
      </p:cxnSp>
      <p:sp>
        <p:nvSpPr>
          <p:cNvPr id="108" name="Shape 108"/>
          <p:cNvSpPr txBox="1">
            <a:spLocks noGrp="1"/>
          </p:cNvSpPr>
          <p:nvPr>
            <p:ph type="title"/>
          </p:nvPr>
        </p:nvSpPr>
        <p:spPr>
          <a:xfrm>
            <a:off x="853950" y="1304850"/>
            <a:ext cx="7436100" cy="1538400"/>
          </a:xfrm>
          <a:prstGeom prst="rect">
            <a:avLst/>
          </a:prstGeom>
        </p:spPr>
        <p:txBody>
          <a:bodyPr wrap="square" lIns="91425" tIns="91425" rIns="91425" bIns="91425" anchor="ctr" anchorCtr="0"/>
          <a:lstStyle>
            <a:lvl1pPr lvl="0" algn="ctr" rtl="0">
              <a:spcBef>
                <a:spcPts val="0"/>
              </a:spcBef>
              <a:buClr>
                <a:schemeClr val="dk1"/>
              </a:buClr>
              <a:buSzPct val="100000"/>
              <a:buFont typeface="Lato"/>
              <a:defRPr sz="9600">
                <a:solidFill>
                  <a:schemeClr val="dk1"/>
                </a:solidFill>
                <a:latin typeface="Lato"/>
                <a:ea typeface="Lato"/>
                <a:cs typeface="Lato"/>
                <a:sym typeface="Lato"/>
              </a:defRPr>
            </a:lvl1pPr>
            <a:lvl2pPr lvl="1" algn="ctr" rtl="0">
              <a:spcBef>
                <a:spcPts val="0"/>
              </a:spcBef>
              <a:buClr>
                <a:schemeClr val="dk1"/>
              </a:buClr>
              <a:buSzPct val="100000"/>
              <a:buFont typeface="Lato"/>
              <a:defRPr sz="9600">
                <a:solidFill>
                  <a:schemeClr val="dk1"/>
                </a:solidFill>
                <a:latin typeface="Lato"/>
                <a:ea typeface="Lato"/>
                <a:cs typeface="Lato"/>
                <a:sym typeface="Lato"/>
              </a:defRPr>
            </a:lvl2pPr>
            <a:lvl3pPr lvl="2" algn="ctr" rtl="0">
              <a:spcBef>
                <a:spcPts val="0"/>
              </a:spcBef>
              <a:buClr>
                <a:schemeClr val="dk1"/>
              </a:buClr>
              <a:buSzPct val="100000"/>
              <a:buFont typeface="Lato"/>
              <a:defRPr sz="9600">
                <a:solidFill>
                  <a:schemeClr val="dk1"/>
                </a:solidFill>
                <a:latin typeface="Lato"/>
                <a:ea typeface="Lato"/>
                <a:cs typeface="Lato"/>
                <a:sym typeface="Lato"/>
              </a:defRPr>
            </a:lvl3pPr>
            <a:lvl4pPr lvl="3" algn="ctr" rtl="0">
              <a:spcBef>
                <a:spcPts val="0"/>
              </a:spcBef>
              <a:buClr>
                <a:schemeClr val="dk1"/>
              </a:buClr>
              <a:buSzPct val="100000"/>
              <a:buFont typeface="Lato"/>
              <a:defRPr sz="9600">
                <a:solidFill>
                  <a:schemeClr val="dk1"/>
                </a:solidFill>
                <a:latin typeface="Lato"/>
                <a:ea typeface="Lato"/>
                <a:cs typeface="Lato"/>
                <a:sym typeface="Lato"/>
              </a:defRPr>
            </a:lvl4pPr>
            <a:lvl5pPr lvl="4" algn="ctr" rtl="0">
              <a:spcBef>
                <a:spcPts val="0"/>
              </a:spcBef>
              <a:buClr>
                <a:schemeClr val="dk1"/>
              </a:buClr>
              <a:buSzPct val="100000"/>
              <a:buFont typeface="Lato"/>
              <a:defRPr sz="9600">
                <a:solidFill>
                  <a:schemeClr val="dk1"/>
                </a:solidFill>
                <a:latin typeface="Lato"/>
                <a:ea typeface="Lato"/>
                <a:cs typeface="Lato"/>
                <a:sym typeface="Lato"/>
              </a:defRPr>
            </a:lvl5pPr>
            <a:lvl6pPr lvl="5" algn="ctr" rtl="0">
              <a:spcBef>
                <a:spcPts val="0"/>
              </a:spcBef>
              <a:buClr>
                <a:schemeClr val="dk1"/>
              </a:buClr>
              <a:buSzPct val="100000"/>
              <a:buFont typeface="Lato"/>
              <a:defRPr sz="9600">
                <a:solidFill>
                  <a:schemeClr val="dk1"/>
                </a:solidFill>
                <a:latin typeface="Lato"/>
                <a:ea typeface="Lato"/>
                <a:cs typeface="Lato"/>
                <a:sym typeface="Lato"/>
              </a:defRPr>
            </a:lvl6pPr>
            <a:lvl7pPr lvl="6" algn="ctr" rtl="0">
              <a:spcBef>
                <a:spcPts val="0"/>
              </a:spcBef>
              <a:buClr>
                <a:schemeClr val="dk1"/>
              </a:buClr>
              <a:buSzPct val="100000"/>
              <a:buFont typeface="Lato"/>
              <a:defRPr sz="9600">
                <a:solidFill>
                  <a:schemeClr val="dk1"/>
                </a:solidFill>
                <a:latin typeface="Lato"/>
                <a:ea typeface="Lato"/>
                <a:cs typeface="Lato"/>
                <a:sym typeface="Lato"/>
              </a:defRPr>
            </a:lvl7pPr>
            <a:lvl8pPr lvl="7" algn="ctr" rtl="0">
              <a:spcBef>
                <a:spcPts val="0"/>
              </a:spcBef>
              <a:buClr>
                <a:schemeClr val="dk1"/>
              </a:buClr>
              <a:buSzPct val="100000"/>
              <a:buFont typeface="Lato"/>
              <a:defRPr sz="9600">
                <a:solidFill>
                  <a:schemeClr val="dk1"/>
                </a:solidFill>
                <a:latin typeface="Lato"/>
                <a:ea typeface="Lato"/>
                <a:cs typeface="Lato"/>
                <a:sym typeface="Lato"/>
              </a:defRPr>
            </a:lvl8pPr>
            <a:lvl9pPr lvl="8" algn="ctr" rtl="0">
              <a:spcBef>
                <a:spcPts val="0"/>
              </a:spcBef>
              <a:buClr>
                <a:schemeClr val="dk1"/>
              </a:buClr>
              <a:buSzPct val="100000"/>
              <a:buFont typeface="Lato"/>
              <a:defRPr sz="9600">
                <a:solidFill>
                  <a:schemeClr val="dk1"/>
                </a:solidFill>
                <a:latin typeface="Lato"/>
                <a:ea typeface="Lato"/>
                <a:cs typeface="Lato"/>
                <a:sym typeface="Lato"/>
              </a:defRPr>
            </a:lvl9pPr>
          </a:lstStyle>
          <a:p>
            <a:endParaRPr/>
          </a:p>
        </p:txBody>
      </p:sp>
      <p:sp>
        <p:nvSpPr>
          <p:cNvPr id="109" name="Shape 109"/>
          <p:cNvSpPr txBox="1">
            <a:spLocks noGrp="1"/>
          </p:cNvSpPr>
          <p:nvPr>
            <p:ph type="body" idx="1"/>
          </p:nvPr>
        </p:nvSpPr>
        <p:spPr>
          <a:xfrm>
            <a:off x="853950" y="2919450"/>
            <a:ext cx="7436100" cy="1071600"/>
          </a:xfrm>
          <a:prstGeom prst="rect">
            <a:avLst/>
          </a:prstGeom>
        </p:spPr>
        <p:txBody>
          <a:bodyPr wrap="square" lIns="91425" tIns="91425" rIns="91425" bIns="91425" anchor="t" anchorCtr="0"/>
          <a:lstStyle>
            <a:lvl1pPr lvl="0" algn="ctr" rtl="0">
              <a:spcBef>
                <a:spcPts val="0"/>
              </a:spcBef>
              <a:defRPr/>
            </a:lvl1pPr>
            <a:lvl2pPr lvl="1" algn="ctr" rtl="0">
              <a:spcBef>
                <a:spcPts val="0"/>
              </a:spcBef>
              <a:defRPr/>
            </a:lvl2pPr>
            <a:lvl3pPr lvl="2" algn="ctr" rtl="0">
              <a:spcBef>
                <a:spcPts val="0"/>
              </a:spcBef>
              <a:defRPr/>
            </a:lvl3pPr>
            <a:lvl4pPr lvl="3" algn="ctr" rtl="0">
              <a:spcBef>
                <a:spcPts val="0"/>
              </a:spcBef>
              <a:defRPr/>
            </a:lvl4pPr>
            <a:lvl5pPr lvl="4" algn="ctr" rtl="0">
              <a:spcBef>
                <a:spcPts val="0"/>
              </a:spcBef>
              <a:defRPr/>
            </a:lvl5pPr>
            <a:lvl6pPr lvl="5" algn="ctr" rtl="0">
              <a:spcBef>
                <a:spcPts val="0"/>
              </a:spcBef>
              <a:defRPr/>
            </a:lvl6pPr>
            <a:lvl7pPr lvl="6" algn="ctr" rtl="0">
              <a:spcBef>
                <a:spcPts val="0"/>
              </a:spcBef>
              <a:defRPr/>
            </a:lvl7pPr>
            <a:lvl8pPr lvl="7" algn="ctr" rtl="0">
              <a:spcBef>
                <a:spcPts val="0"/>
              </a:spcBef>
              <a:defRPr/>
            </a:lvl8pPr>
            <a:lvl9pPr lvl="8" algn="ctr" rtl="0">
              <a:spcBef>
                <a:spcPts val="0"/>
              </a:spcBef>
              <a:defRPr/>
            </a:lvl9pPr>
          </a:lstStyle>
          <a:p>
            <a:endParaRPr/>
          </a:p>
        </p:txBody>
      </p:sp>
      <p:sp>
        <p:nvSpPr>
          <p:cNvPr id="110" name="Shape 110"/>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1"/>
        <p:cNvGrpSpPr/>
        <p:nvPr/>
      </p:nvGrpSpPr>
      <p:grpSpPr>
        <a:xfrm>
          <a:off x="0" y="0"/>
          <a:ext cx="0" cy="0"/>
          <a:chOff x="0" y="0"/>
          <a:chExt cx="0" cy="0"/>
        </a:xfrm>
      </p:grpSpPr>
      <p:sp>
        <p:nvSpPr>
          <p:cNvPr id="112" name="Shape 112"/>
          <p:cNvSpPr txBox="1">
            <a:spLocks noGrp="1"/>
          </p:cNvSpPr>
          <p:nvPr>
            <p:ph type="sldNum" idx="12"/>
          </p:nvPr>
        </p:nvSpPr>
        <p:spPr>
          <a:xfrm>
            <a:off x="8497999" y="4688758"/>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s-419"/>
              <a:t>‹Nº›</a:t>
            </a:fld>
            <a:endParaRPr lang="es-419"/>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1597819"/>
            <a:ext cx="7772400" cy="1102519"/>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5" name="4 Marcador de pie de página"/>
          <p:cNvSpPr>
            <a:spLocks noGrp="1"/>
          </p:cNvSpPr>
          <p:nvPr>
            <p:ph type="ftr" sz="quarter" idx="11"/>
          </p:nvPr>
        </p:nvSpPr>
        <p:spPr/>
        <p:txBody>
          <a:bodyPr/>
          <a:lstStyle/>
          <a:p>
            <a:endParaRPr lang="es-MX">
              <a:solidFill>
                <a:srgbClr val="FFFFFF">
                  <a:tint val="75000"/>
                </a:srgbClr>
              </a:solidFill>
            </a:endParaRPr>
          </a:p>
        </p:txBody>
      </p:sp>
      <p:sp>
        <p:nvSpPr>
          <p:cNvPr id="6" name="5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12648245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5" name="4 Marcador de pie de página"/>
          <p:cNvSpPr>
            <a:spLocks noGrp="1"/>
          </p:cNvSpPr>
          <p:nvPr>
            <p:ph type="ftr" sz="quarter" idx="11"/>
          </p:nvPr>
        </p:nvSpPr>
        <p:spPr/>
        <p:txBody>
          <a:bodyPr/>
          <a:lstStyle/>
          <a:p>
            <a:endParaRPr lang="es-MX">
              <a:solidFill>
                <a:srgbClr val="FFFFFF">
                  <a:tint val="75000"/>
                </a:srgbClr>
              </a:solidFill>
            </a:endParaRPr>
          </a:p>
        </p:txBody>
      </p:sp>
      <p:sp>
        <p:nvSpPr>
          <p:cNvPr id="6" name="5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19427606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3305176"/>
            <a:ext cx="7772400" cy="1021556"/>
          </a:xfrm>
        </p:spPr>
        <p:txBody>
          <a:bodyPr anchor="t"/>
          <a:lstStyle>
            <a:lvl1pPr algn="l">
              <a:defRPr sz="3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5" name="4 Marcador de pie de página"/>
          <p:cNvSpPr>
            <a:spLocks noGrp="1"/>
          </p:cNvSpPr>
          <p:nvPr>
            <p:ph type="ftr" sz="quarter" idx="11"/>
          </p:nvPr>
        </p:nvSpPr>
        <p:spPr/>
        <p:txBody>
          <a:bodyPr/>
          <a:lstStyle/>
          <a:p>
            <a:endParaRPr lang="es-MX">
              <a:solidFill>
                <a:srgbClr val="FFFFFF">
                  <a:tint val="75000"/>
                </a:srgbClr>
              </a:solidFill>
            </a:endParaRPr>
          </a:p>
        </p:txBody>
      </p:sp>
      <p:sp>
        <p:nvSpPr>
          <p:cNvPr id="6" name="5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9427831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6" name="5 Marcador de pie de página"/>
          <p:cNvSpPr>
            <a:spLocks noGrp="1"/>
          </p:cNvSpPr>
          <p:nvPr>
            <p:ph type="ftr" sz="quarter" idx="11"/>
          </p:nvPr>
        </p:nvSpPr>
        <p:spPr/>
        <p:txBody>
          <a:bodyPr/>
          <a:lstStyle/>
          <a:p>
            <a:endParaRPr lang="es-MX">
              <a:solidFill>
                <a:srgbClr val="FFFFFF">
                  <a:tint val="75000"/>
                </a:srgbClr>
              </a:solidFill>
            </a:endParaRPr>
          </a:p>
        </p:txBody>
      </p:sp>
      <p:sp>
        <p:nvSpPr>
          <p:cNvPr id="7" name="6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23425173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8" name="7 Marcador de pie de página"/>
          <p:cNvSpPr>
            <a:spLocks noGrp="1"/>
          </p:cNvSpPr>
          <p:nvPr>
            <p:ph type="ftr" sz="quarter" idx="11"/>
          </p:nvPr>
        </p:nvSpPr>
        <p:spPr/>
        <p:txBody>
          <a:bodyPr/>
          <a:lstStyle/>
          <a:p>
            <a:endParaRPr lang="es-MX">
              <a:solidFill>
                <a:srgbClr val="FFFFFF">
                  <a:tint val="75000"/>
                </a:srgbClr>
              </a:solidFill>
            </a:endParaRPr>
          </a:p>
        </p:txBody>
      </p:sp>
      <p:sp>
        <p:nvSpPr>
          <p:cNvPr id="9" name="8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25305225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4" name="3 Marcador de pie de página"/>
          <p:cNvSpPr>
            <a:spLocks noGrp="1"/>
          </p:cNvSpPr>
          <p:nvPr>
            <p:ph type="ftr" sz="quarter" idx="11"/>
          </p:nvPr>
        </p:nvSpPr>
        <p:spPr/>
        <p:txBody>
          <a:bodyPr/>
          <a:lstStyle/>
          <a:p>
            <a:endParaRPr lang="es-MX">
              <a:solidFill>
                <a:srgbClr val="FFFFFF">
                  <a:tint val="75000"/>
                </a:srgbClr>
              </a:solidFill>
            </a:endParaRPr>
          </a:p>
        </p:txBody>
      </p:sp>
      <p:sp>
        <p:nvSpPr>
          <p:cNvPr id="5" name="4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37956774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3" name="2 Marcador de pie de página"/>
          <p:cNvSpPr>
            <a:spLocks noGrp="1"/>
          </p:cNvSpPr>
          <p:nvPr>
            <p:ph type="ftr" sz="quarter" idx="11"/>
          </p:nvPr>
        </p:nvSpPr>
        <p:spPr/>
        <p:txBody>
          <a:bodyPr/>
          <a:lstStyle/>
          <a:p>
            <a:endParaRPr lang="es-MX">
              <a:solidFill>
                <a:srgbClr val="FFFFFF">
                  <a:tint val="75000"/>
                </a:srgbClr>
              </a:solidFill>
            </a:endParaRPr>
          </a:p>
        </p:txBody>
      </p:sp>
      <p:sp>
        <p:nvSpPr>
          <p:cNvPr id="4" name="3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21705201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1" y="204787"/>
            <a:ext cx="3008313" cy="871538"/>
          </a:xfrm>
        </p:spPr>
        <p:txBody>
          <a:bodyPr anchor="b"/>
          <a:lstStyle>
            <a:lvl1pPr algn="l">
              <a:defRPr sz="15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6" name="5 Marcador de pie de página"/>
          <p:cNvSpPr>
            <a:spLocks noGrp="1"/>
          </p:cNvSpPr>
          <p:nvPr>
            <p:ph type="ftr" sz="quarter" idx="11"/>
          </p:nvPr>
        </p:nvSpPr>
        <p:spPr/>
        <p:txBody>
          <a:bodyPr/>
          <a:lstStyle/>
          <a:p>
            <a:endParaRPr lang="es-MX">
              <a:solidFill>
                <a:srgbClr val="FFFFFF">
                  <a:tint val="75000"/>
                </a:srgbClr>
              </a:solidFill>
            </a:endParaRPr>
          </a:p>
        </p:txBody>
      </p:sp>
      <p:sp>
        <p:nvSpPr>
          <p:cNvPr id="7" name="6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2880134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3600450"/>
            <a:ext cx="5486400" cy="425054"/>
          </a:xfrm>
        </p:spPr>
        <p:txBody>
          <a:bodyPr anchor="b"/>
          <a:lstStyle>
            <a:lvl1pPr algn="l">
              <a:defRPr sz="15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MX"/>
          </a:p>
        </p:txBody>
      </p:sp>
      <p:sp>
        <p:nvSpPr>
          <p:cNvPr id="4" name="3 Marcador de texto"/>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6" name="5 Marcador de pie de página"/>
          <p:cNvSpPr>
            <a:spLocks noGrp="1"/>
          </p:cNvSpPr>
          <p:nvPr>
            <p:ph type="ftr" sz="quarter" idx="11"/>
          </p:nvPr>
        </p:nvSpPr>
        <p:spPr/>
        <p:txBody>
          <a:bodyPr/>
          <a:lstStyle/>
          <a:p>
            <a:endParaRPr lang="es-MX">
              <a:solidFill>
                <a:srgbClr val="FFFFFF">
                  <a:tint val="75000"/>
                </a:srgbClr>
              </a:solidFill>
            </a:endParaRPr>
          </a:p>
        </p:txBody>
      </p:sp>
      <p:sp>
        <p:nvSpPr>
          <p:cNvPr id="7" name="6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12463732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5" name="4 Marcador de pie de página"/>
          <p:cNvSpPr>
            <a:spLocks noGrp="1"/>
          </p:cNvSpPr>
          <p:nvPr>
            <p:ph type="ftr" sz="quarter" idx="11"/>
          </p:nvPr>
        </p:nvSpPr>
        <p:spPr/>
        <p:txBody>
          <a:bodyPr/>
          <a:lstStyle/>
          <a:p>
            <a:endParaRPr lang="es-MX">
              <a:solidFill>
                <a:srgbClr val="FFFFFF">
                  <a:tint val="75000"/>
                </a:srgbClr>
              </a:solidFill>
            </a:endParaRPr>
          </a:p>
        </p:txBody>
      </p:sp>
      <p:sp>
        <p:nvSpPr>
          <p:cNvPr id="6" name="5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1582031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05979"/>
            <a:ext cx="2057400" cy="4388644"/>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05979"/>
            <a:ext cx="6019800" cy="4388644"/>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12DB487-5D00-44AD-B612-F7D24E816659}" type="datetimeFigureOut">
              <a:rPr lang="es-MX" smtClean="0">
                <a:solidFill>
                  <a:srgbClr val="FFFFFF">
                    <a:tint val="75000"/>
                  </a:srgbClr>
                </a:solidFill>
              </a:rPr>
              <a:pPr/>
              <a:t>05/09/2017</a:t>
            </a:fld>
            <a:endParaRPr lang="es-MX">
              <a:solidFill>
                <a:srgbClr val="FFFFFF">
                  <a:tint val="75000"/>
                </a:srgbClr>
              </a:solidFill>
            </a:endParaRPr>
          </a:p>
        </p:txBody>
      </p:sp>
      <p:sp>
        <p:nvSpPr>
          <p:cNvPr id="5" name="4 Marcador de pie de página"/>
          <p:cNvSpPr>
            <a:spLocks noGrp="1"/>
          </p:cNvSpPr>
          <p:nvPr>
            <p:ph type="ftr" sz="quarter" idx="11"/>
          </p:nvPr>
        </p:nvSpPr>
        <p:spPr/>
        <p:txBody>
          <a:bodyPr/>
          <a:lstStyle/>
          <a:p>
            <a:endParaRPr lang="es-MX">
              <a:solidFill>
                <a:srgbClr val="FFFFFF">
                  <a:tint val="75000"/>
                </a:srgbClr>
              </a:solidFill>
            </a:endParaRPr>
          </a:p>
        </p:txBody>
      </p:sp>
      <p:sp>
        <p:nvSpPr>
          <p:cNvPr id="6" name="5 Marcador de número de diapositiva"/>
          <p:cNvSpPr>
            <a:spLocks noGrp="1"/>
          </p:cNvSpPr>
          <p:nvPr>
            <p:ph type="sldNum" sz="quarter" idx="12"/>
          </p:nvPr>
        </p:nvSpPr>
        <p:spPr/>
        <p:txBody>
          <a:bodyPr/>
          <a:lstStyle/>
          <a:p>
            <a:fld id="{E8A2C375-B0D0-48BF-BD10-7D015E4C5498}" type="slidenum">
              <a:rPr lang="es-MX" smtClean="0">
                <a:solidFill>
                  <a:srgbClr val="FFFFFF">
                    <a:tint val="75000"/>
                  </a:srgbClr>
                </a:solidFill>
              </a:rPr>
              <a:pPr/>
              <a:t>‹Nº›</a:t>
            </a:fld>
            <a:endParaRPr lang="es-MX">
              <a:solidFill>
                <a:srgbClr val="FFFFFF">
                  <a:tint val="75000"/>
                </a:srgbClr>
              </a:solidFill>
            </a:endParaRPr>
          </a:p>
        </p:txBody>
      </p:sp>
    </p:spTree>
    <p:extLst>
      <p:ext uri="{BB962C8B-B14F-4D97-AF65-F5344CB8AC3E}">
        <p14:creationId xmlns:p14="http://schemas.microsoft.com/office/powerpoint/2010/main" val="787460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s-419" sz="1000">
                <a:solidFill>
                  <a:schemeClr val="dk2"/>
                </a:solidFill>
              </a:rPr>
              <a:t>‹Nº›</a:t>
            </a:fld>
            <a:endParaRPr lang="es-419"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wiss-2">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2400250" y="575950"/>
            <a:ext cx="6321600" cy="635400"/>
          </a:xfrm>
          <a:prstGeom prst="rect">
            <a:avLst/>
          </a:prstGeom>
          <a:noFill/>
          <a:ln>
            <a:noFill/>
          </a:ln>
        </p:spPr>
        <p:txBody>
          <a:bodyPr wrap="square" lIns="91425" tIns="91425" rIns="91425" bIns="91425" anchor="t" anchorCtr="0"/>
          <a:lstStyle>
            <a:lvl1pPr lvl="0" rtl="0">
              <a:spcBef>
                <a:spcPts val="0"/>
              </a:spcBef>
              <a:buClr>
                <a:schemeClr val="dk2"/>
              </a:buClr>
              <a:buSzPct val="100000"/>
              <a:buFont typeface="Raleway"/>
              <a:buNone/>
              <a:defRPr sz="3000" b="1">
                <a:solidFill>
                  <a:schemeClr val="dk2"/>
                </a:solidFill>
                <a:latin typeface="Raleway"/>
                <a:ea typeface="Raleway"/>
                <a:cs typeface="Raleway"/>
                <a:sym typeface="Raleway"/>
              </a:defRPr>
            </a:lvl1pPr>
            <a:lvl2pPr lvl="1" rtl="0">
              <a:spcBef>
                <a:spcPts val="0"/>
              </a:spcBef>
              <a:buClr>
                <a:schemeClr val="dk2"/>
              </a:buClr>
              <a:buSzPct val="100000"/>
              <a:buFont typeface="Raleway"/>
              <a:buNone/>
              <a:defRPr sz="3000" b="1">
                <a:solidFill>
                  <a:schemeClr val="dk2"/>
                </a:solidFill>
                <a:latin typeface="Raleway"/>
                <a:ea typeface="Raleway"/>
                <a:cs typeface="Raleway"/>
                <a:sym typeface="Raleway"/>
              </a:defRPr>
            </a:lvl2pPr>
            <a:lvl3pPr lvl="2" rtl="0">
              <a:spcBef>
                <a:spcPts val="0"/>
              </a:spcBef>
              <a:buClr>
                <a:schemeClr val="dk2"/>
              </a:buClr>
              <a:buSzPct val="100000"/>
              <a:buFont typeface="Raleway"/>
              <a:buNone/>
              <a:defRPr sz="3000" b="1">
                <a:solidFill>
                  <a:schemeClr val="dk2"/>
                </a:solidFill>
                <a:latin typeface="Raleway"/>
                <a:ea typeface="Raleway"/>
                <a:cs typeface="Raleway"/>
                <a:sym typeface="Raleway"/>
              </a:defRPr>
            </a:lvl3pPr>
            <a:lvl4pPr lvl="3" rtl="0">
              <a:spcBef>
                <a:spcPts val="0"/>
              </a:spcBef>
              <a:buClr>
                <a:schemeClr val="dk2"/>
              </a:buClr>
              <a:buSzPct val="100000"/>
              <a:buFont typeface="Raleway"/>
              <a:buNone/>
              <a:defRPr sz="3000" b="1">
                <a:solidFill>
                  <a:schemeClr val="dk2"/>
                </a:solidFill>
                <a:latin typeface="Raleway"/>
                <a:ea typeface="Raleway"/>
                <a:cs typeface="Raleway"/>
                <a:sym typeface="Raleway"/>
              </a:defRPr>
            </a:lvl4pPr>
            <a:lvl5pPr lvl="4" rtl="0">
              <a:spcBef>
                <a:spcPts val="0"/>
              </a:spcBef>
              <a:buClr>
                <a:schemeClr val="dk2"/>
              </a:buClr>
              <a:buSzPct val="100000"/>
              <a:buFont typeface="Raleway"/>
              <a:buNone/>
              <a:defRPr sz="3000" b="1">
                <a:solidFill>
                  <a:schemeClr val="dk2"/>
                </a:solidFill>
                <a:latin typeface="Raleway"/>
                <a:ea typeface="Raleway"/>
                <a:cs typeface="Raleway"/>
                <a:sym typeface="Raleway"/>
              </a:defRPr>
            </a:lvl5pPr>
            <a:lvl6pPr lvl="5" rtl="0">
              <a:spcBef>
                <a:spcPts val="0"/>
              </a:spcBef>
              <a:buClr>
                <a:schemeClr val="dk2"/>
              </a:buClr>
              <a:buSzPct val="100000"/>
              <a:buFont typeface="Raleway"/>
              <a:buNone/>
              <a:defRPr sz="3000" b="1">
                <a:solidFill>
                  <a:schemeClr val="dk2"/>
                </a:solidFill>
                <a:latin typeface="Raleway"/>
                <a:ea typeface="Raleway"/>
                <a:cs typeface="Raleway"/>
                <a:sym typeface="Raleway"/>
              </a:defRPr>
            </a:lvl6pPr>
            <a:lvl7pPr lvl="6" rtl="0">
              <a:spcBef>
                <a:spcPts val="0"/>
              </a:spcBef>
              <a:buClr>
                <a:schemeClr val="dk2"/>
              </a:buClr>
              <a:buSzPct val="100000"/>
              <a:buFont typeface="Raleway"/>
              <a:buNone/>
              <a:defRPr sz="3000" b="1">
                <a:solidFill>
                  <a:schemeClr val="dk2"/>
                </a:solidFill>
                <a:latin typeface="Raleway"/>
                <a:ea typeface="Raleway"/>
                <a:cs typeface="Raleway"/>
                <a:sym typeface="Raleway"/>
              </a:defRPr>
            </a:lvl7pPr>
            <a:lvl8pPr lvl="7" rtl="0">
              <a:spcBef>
                <a:spcPts val="0"/>
              </a:spcBef>
              <a:buClr>
                <a:schemeClr val="dk2"/>
              </a:buClr>
              <a:buSzPct val="100000"/>
              <a:buFont typeface="Raleway"/>
              <a:buNone/>
              <a:defRPr sz="3000" b="1">
                <a:solidFill>
                  <a:schemeClr val="dk2"/>
                </a:solidFill>
                <a:latin typeface="Raleway"/>
                <a:ea typeface="Raleway"/>
                <a:cs typeface="Raleway"/>
                <a:sym typeface="Raleway"/>
              </a:defRPr>
            </a:lvl8pPr>
            <a:lvl9pPr lvl="8" rtl="0">
              <a:spcBef>
                <a:spcPts val="0"/>
              </a:spcBef>
              <a:buClr>
                <a:schemeClr val="dk2"/>
              </a:buClr>
              <a:buSzPct val="100000"/>
              <a:buFont typeface="Raleway"/>
              <a:buNone/>
              <a:defRPr sz="3000" b="1">
                <a:solidFill>
                  <a:schemeClr val="dk2"/>
                </a:solidFill>
                <a:latin typeface="Raleway"/>
                <a:ea typeface="Raleway"/>
                <a:cs typeface="Raleway"/>
                <a:sym typeface="Raleway"/>
              </a:defRPr>
            </a:lvl9pPr>
          </a:lstStyle>
          <a:p>
            <a:endParaRPr/>
          </a:p>
        </p:txBody>
      </p:sp>
      <p:sp>
        <p:nvSpPr>
          <p:cNvPr id="52" name="Shape 52"/>
          <p:cNvSpPr txBox="1">
            <a:spLocks noGrp="1"/>
          </p:cNvSpPr>
          <p:nvPr>
            <p:ph type="body" idx="1"/>
          </p:nvPr>
        </p:nvSpPr>
        <p:spPr>
          <a:xfrm>
            <a:off x="2410112" y="1595775"/>
            <a:ext cx="6321600" cy="3002399"/>
          </a:xfrm>
          <a:prstGeom prst="rect">
            <a:avLst/>
          </a:prstGeom>
          <a:noFill/>
          <a:ln>
            <a:noFill/>
          </a:ln>
        </p:spPr>
        <p:txBody>
          <a:bodyPr wrap="square" lIns="91425" tIns="91425" rIns="91425" bIns="91425" anchor="t" anchorCtr="0"/>
          <a:lstStyle>
            <a:lvl1pPr lvl="0" rtl="0">
              <a:lnSpc>
                <a:spcPct val="115000"/>
              </a:lnSpc>
              <a:spcBef>
                <a:spcPts val="0"/>
              </a:spcBef>
              <a:spcAft>
                <a:spcPts val="1600"/>
              </a:spcAft>
              <a:buClr>
                <a:schemeClr val="dk2"/>
              </a:buClr>
              <a:buSzPct val="100000"/>
              <a:buFont typeface="Lato"/>
              <a:buChar char="●"/>
              <a:defRPr sz="1800">
                <a:solidFill>
                  <a:schemeClr val="dk2"/>
                </a:solidFill>
                <a:latin typeface="Lato"/>
                <a:ea typeface="Lato"/>
                <a:cs typeface="Lato"/>
                <a:sym typeface="Lato"/>
              </a:defRPr>
            </a:lvl1pPr>
            <a:lvl2pPr lvl="1"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2pPr>
            <a:lvl3pPr lvl="2"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3pPr>
            <a:lvl4pPr lvl="3"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4pPr>
            <a:lvl5pPr lvl="4"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5pPr>
            <a:lvl6pPr lvl="5"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6pPr>
            <a:lvl7pPr lvl="6"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7pPr>
            <a:lvl8pPr lvl="7"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8pPr>
            <a:lvl9pPr lvl="8" rtl="0">
              <a:lnSpc>
                <a:spcPct val="115000"/>
              </a:lnSpc>
              <a:spcBef>
                <a:spcPts val="0"/>
              </a:spcBef>
              <a:spcAft>
                <a:spcPts val="1600"/>
              </a:spcAft>
              <a:buClr>
                <a:schemeClr val="dk2"/>
              </a:buClr>
              <a:buFont typeface="Lato"/>
              <a:buChar char="■"/>
              <a:defRPr>
                <a:solidFill>
                  <a:schemeClr val="dk2"/>
                </a:solidFill>
                <a:latin typeface="Lato"/>
                <a:ea typeface="Lato"/>
                <a:cs typeface="Lato"/>
                <a:sym typeface="Lato"/>
              </a:defRPr>
            </a:lvl9pPr>
          </a:lstStyle>
          <a:p>
            <a:endParaRPr/>
          </a:p>
        </p:txBody>
      </p:sp>
      <p:sp>
        <p:nvSpPr>
          <p:cNvPr id="53" name="Shape 53"/>
          <p:cNvSpPr txBox="1">
            <a:spLocks noGrp="1"/>
          </p:cNvSpPr>
          <p:nvPr>
            <p:ph type="sldNum" idx="12"/>
          </p:nvPr>
        </p:nvSpPr>
        <p:spPr>
          <a:xfrm>
            <a:off x="8497999" y="4688758"/>
            <a:ext cx="548700" cy="393600"/>
          </a:xfrm>
          <a:prstGeom prst="rect">
            <a:avLst/>
          </a:prstGeom>
          <a:noFill/>
          <a:ln>
            <a:noFill/>
          </a:ln>
        </p:spPr>
        <p:txBody>
          <a:bodyPr wrap="square" lIns="91425" tIns="91425" rIns="91425" bIns="91425" anchor="ctr" anchorCtr="0">
            <a:noAutofit/>
          </a:bodyPr>
          <a:lstStyle/>
          <a:p>
            <a:pPr lvl="0" algn="r" rtl="0">
              <a:spcBef>
                <a:spcPts val="0"/>
              </a:spcBef>
              <a:buNone/>
            </a:pPr>
            <a:fld id="{00000000-1234-1234-1234-123412341234}" type="slidenum">
              <a:rPr lang="es-419" sz="1000">
                <a:solidFill>
                  <a:schemeClr val="dk2"/>
                </a:solidFill>
                <a:latin typeface="Lato"/>
                <a:ea typeface="Lato"/>
                <a:cs typeface="Lato"/>
                <a:sym typeface="Lato"/>
              </a:rPr>
              <a:t>‹Nº›</a:t>
            </a:fld>
            <a:endParaRPr lang="es-419" sz="1000">
              <a:solidFill>
                <a:schemeClr val="dk2"/>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12DB487-5D00-44AD-B612-F7D24E816659}" type="datetimeFigureOut">
              <a:rPr lang="es-MX" kern="1200" smtClean="0">
                <a:solidFill>
                  <a:srgbClr val="FFFFFF">
                    <a:tint val="75000"/>
                  </a:srgbClr>
                </a:solidFill>
                <a:latin typeface="Calibri"/>
                <a:ea typeface="+mn-ea"/>
                <a:cs typeface="+mn-cs"/>
              </a:rPr>
              <a:pPr/>
              <a:t>05/09/2017</a:t>
            </a:fld>
            <a:endParaRPr lang="es-MX" kern="1200">
              <a:solidFill>
                <a:srgbClr val="FFFFFF">
                  <a:tint val="75000"/>
                </a:srgbClr>
              </a:solidFill>
              <a:latin typeface="Calibri"/>
              <a:ea typeface="+mn-ea"/>
              <a:cs typeface="+mn-cs"/>
            </a:endParaRPr>
          </a:p>
        </p:txBody>
      </p:sp>
      <p:sp>
        <p:nvSpPr>
          <p:cNvPr id="5" name="4 Marcador de pie de página"/>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MX" kern="1200">
              <a:solidFill>
                <a:srgbClr val="FFFFFF">
                  <a:tint val="75000"/>
                </a:srgbClr>
              </a:solidFill>
              <a:latin typeface="Calibri"/>
              <a:ea typeface="+mn-ea"/>
              <a:cs typeface="+mn-cs"/>
            </a:endParaRPr>
          </a:p>
        </p:txBody>
      </p:sp>
      <p:sp>
        <p:nvSpPr>
          <p:cNvPr id="6" name="5 Marcador de número de diapositiva"/>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8A2C375-B0D0-48BF-BD10-7D015E4C5498}" type="slidenum">
              <a:rPr lang="es-MX" kern="1200" smtClean="0">
                <a:solidFill>
                  <a:srgbClr val="FFFFFF">
                    <a:tint val="75000"/>
                  </a:srgbClr>
                </a:solidFill>
                <a:latin typeface="Calibri"/>
                <a:ea typeface="+mn-ea"/>
                <a:cs typeface="+mn-cs"/>
              </a:rPr>
              <a:pPr/>
              <a:t>‹Nº›</a:t>
            </a:fld>
            <a:endParaRPr lang="es-MX" kern="1200">
              <a:solidFill>
                <a:srgbClr val="FFFFFF">
                  <a:tint val="75000"/>
                </a:srgbClr>
              </a:solidFill>
              <a:latin typeface="Calibri"/>
              <a:ea typeface="+mn-ea"/>
              <a:cs typeface="+mn-cs"/>
            </a:endParaRPr>
          </a:p>
        </p:txBody>
      </p:sp>
    </p:spTree>
    <p:extLst>
      <p:ext uri="{BB962C8B-B14F-4D97-AF65-F5344CB8AC3E}">
        <p14:creationId xmlns:p14="http://schemas.microsoft.com/office/powerpoint/2010/main" val="38344269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s-MX"/>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5.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medlineplus.gov/spanish/heartburn.html" TargetMode="External"/><Relationship Id="rId2" Type="http://schemas.openxmlformats.org/officeDocument/2006/relationships/notesSlide" Target="../notesSlides/notesSlide19.xml"/><Relationship Id="rId1" Type="http://schemas.openxmlformats.org/officeDocument/2006/relationships/slideLayout" Target="../slideLayouts/slideLayout17.xml"/><Relationship Id="rId5" Type="http://schemas.openxmlformats.org/officeDocument/2006/relationships/hyperlink" Target="https://medlineplus.gov/spanish/gerd.html" TargetMode="External"/><Relationship Id="rId4" Type="http://schemas.openxmlformats.org/officeDocument/2006/relationships/hyperlink" Target="https://medlineplus.gov/spanish/pepticulcer.html"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7.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3.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3.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3.xml"/></Relationships>
</file>

<file path=ppt/slides/_rels/slide5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15.xml"/><Relationship Id="rId5" Type="http://schemas.openxmlformats.org/officeDocument/2006/relationships/hyperlink" Target="https://es.wikipedia.org/wiki/Viscosidad" TargetMode="External"/><Relationship Id="rId4" Type="http://schemas.openxmlformats.org/officeDocument/2006/relationships/hyperlink" Target="https://es.wikipedia.org/wiki/Ge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hyperlink" Target="https://es.wikipedia.org/wiki/Glicoprote%C3%ADna" TargetMode="External"/><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3" Type="http://schemas.openxmlformats.org/officeDocument/2006/relationships/hyperlink" Target="https://es.wikipedia.org/wiki/Ciclopentano" TargetMode="External"/><Relationship Id="rId2" Type="http://schemas.openxmlformats.org/officeDocument/2006/relationships/notesSlide" Target="../notesSlides/notesSlide33.xml"/><Relationship Id="rId1" Type="http://schemas.openxmlformats.org/officeDocument/2006/relationships/slideLayout" Target="../slideLayouts/slideLayout15.xml"/><Relationship Id="rId5" Type="http://schemas.openxmlformats.org/officeDocument/2006/relationships/image" Target="../media/image56.png"/><Relationship Id="rId4" Type="http://schemas.openxmlformats.org/officeDocument/2006/relationships/hyperlink" Target="https://es.wikipedia.org/w/index.php?title=Mediador_celular&amp;action=edit&amp;redlink=1"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es.wikipedia.org/w/index.php?title=PGE2&amp;action=edit&amp;redlink=1" TargetMode="External"/><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hyperlink" Target="http://www.muydelgada.com/wiki/Enzimas/"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5" Type="http://schemas.openxmlformats.org/officeDocument/2006/relationships/hyperlink" Target="http://www.muydelgada.com/wiki/Prote%C3%ADnas/" TargetMode="External"/><Relationship Id="rId4" Type="http://schemas.openxmlformats.org/officeDocument/2006/relationships/hyperlink" Target="http://www.muydelgada.com/wiki/Est%C3%B3mago/"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es.wikipedia.org/wiki/Digesti%C3%B3n"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5" Type="http://schemas.openxmlformats.org/officeDocument/2006/relationships/hyperlink" Target="https://es.wikipedia.org/wiki/Quimo" TargetMode="External"/><Relationship Id="rId4" Type="http://schemas.openxmlformats.org/officeDocument/2006/relationships/hyperlink" Target="https://es.wikipedia.org/wiki/Est%C3%B3mago" TargetMode="External"/></Relationships>
</file>

<file path=ppt/slides/_rels/slide6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16"/>
        <p:cNvGrpSpPr/>
        <p:nvPr/>
      </p:nvGrpSpPr>
      <p:grpSpPr>
        <a:xfrm>
          <a:off x="0" y="0"/>
          <a:ext cx="0" cy="0"/>
          <a:chOff x="0" y="0"/>
          <a:chExt cx="0" cy="0"/>
        </a:xfrm>
      </p:grpSpPr>
      <p:sp>
        <p:nvSpPr>
          <p:cNvPr id="117" name="Shape 117"/>
          <p:cNvSpPr txBox="1">
            <a:spLocks noGrp="1"/>
          </p:cNvSpPr>
          <p:nvPr>
            <p:ph type="subTitle" idx="4294967295"/>
          </p:nvPr>
        </p:nvSpPr>
        <p:spPr>
          <a:xfrm>
            <a:off x="2318375" y="9825"/>
            <a:ext cx="4624200" cy="2143800"/>
          </a:xfrm>
          <a:prstGeom prst="rect">
            <a:avLst/>
          </a:prstGeom>
        </p:spPr>
        <p:txBody>
          <a:bodyPr wrap="square" lIns="91425" tIns="91425" rIns="91425" bIns="91425" anchor="t" anchorCtr="0">
            <a:noAutofit/>
          </a:bodyPr>
          <a:lstStyle/>
          <a:p>
            <a:pPr lvl="0" rtl="0">
              <a:spcBef>
                <a:spcPts val="0"/>
              </a:spcBef>
              <a:buNone/>
            </a:pPr>
            <a:r>
              <a:rPr lang="es-419" sz="2500">
                <a:solidFill>
                  <a:srgbClr val="000000"/>
                </a:solidFill>
                <a:latin typeface="Merriweather"/>
                <a:ea typeface="Merriweather"/>
                <a:cs typeface="Merriweather"/>
                <a:sym typeface="Merriweather"/>
              </a:rPr>
              <a:t>UNIVERSIDAD NACIONAL AUTÓNOMA DE MÉXICO</a:t>
            </a:r>
          </a:p>
          <a:p>
            <a:pPr lvl="0" rtl="0">
              <a:spcBef>
                <a:spcPts val="0"/>
              </a:spcBef>
              <a:buNone/>
            </a:pPr>
            <a:r>
              <a:rPr lang="es-419" sz="2500">
                <a:solidFill>
                  <a:srgbClr val="000000"/>
                </a:solidFill>
                <a:latin typeface="Merriweather"/>
                <a:ea typeface="Merriweather"/>
                <a:cs typeface="Merriweather"/>
                <a:sym typeface="Merriweather"/>
              </a:rPr>
              <a:t>FACULTAD DE ESTUDIOS SUPERIORES IZTACALA</a:t>
            </a:r>
          </a:p>
        </p:txBody>
      </p:sp>
      <p:pic>
        <p:nvPicPr>
          <p:cNvPr id="118" name="Shape 118"/>
          <p:cNvPicPr preferRelativeResize="0"/>
          <p:nvPr/>
        </p:nvPicPr>
        <p:blipFill>
          <a:blip r:embed="rId3">
            <a:alphaModFix/>
          </a:blip>
          <a:stretch>
            <a:fillRect/>
          </a:stretch>
        </p:blipFill>
        <p:spPr>
          <a:xfrm>
            <a:off x="7646000" y="9824"/>
            <a:ext cx="1552100" cy="1573775"/>
          </a:xfrm>
          <a:prstGeom prst="rect">
            <a:avLst/>
          </a:prstGeom>
          <a:noFill/>
          <a:ln>
            <a:noFill/>
          </a:ln>
        </p:spPr>
      </p:pic>
      <p:pic>
        <p:nvPicPr>
          <p:cNvPr id="119" name="Shape 119"/>
          <p:cNvPicPr preferRelativeResize="0"/>
          <p:nvPr/>
        </p:nvPicPr>
        <p:blipFill>
          <a:blip r:embed="rId4">
            <a:alphaModFix/>
          </a:blip>
          <a:stretch>
            <a:fillRect/>
          </a:stretch>
        </p:blipFill>
        <p:spPr>
          <a:xfrm>
            <a:off x="80649" y="85825"/>
            <a:ext cx="1428075" cy="1421749"/>
          </a:xfrm>
          <a:prstGeom prst="rect">
            <a:avLst/>
          </a:prstGeom>
          <a:noFill/>
          <a:ln>
            <a:noFill/>
          </a:ln>
        </p:spPr>
      </p:pic>
      <p:sp>
        <p:nvSpPr>
          <p:cNvPr id="120" name="Shape 120"/>
          <p:cNvSpPr txBox="1"/>
          <p:nvPr/>
        </p:nvSpPr>
        <p:spPr>
          <a:xfrm>
            <a:off x="2316900" y="2736450"/>
            <a:ext cx="4510200" cy="1203600"/>
          </a:xfrm>
          <a:prstGeom prst="rect">
            <a:avLst/>
          </a:prstGeom>
          <a:noFill/>
          <a:ln>
            <a:noFill/>
          </a:ln>
        </p:spPr>
        <p:txBody>
          <a:bodyPr wrap="square" lIns="91425" tIns="91425" rIns="91425" bIns="91425" anchor="t" anchorCtr="0">
            <a:noAutofit/>
          </a:bodyPr>
          <a:lstStyle/>
          <a:p>
            <a:pPr lvl="0" algn="ctr" rtl="0">
              <a:spcBef>
                <a:spcPts val="0"/>
              </a:spcBef>
              <a:buNone/>
            </a:pPr>
            <a:r>
              <a:rPr lang="es-419" sz="2400" b="1" u="sng">
                <a:latin typeface="Playfair Display"/>
                <a:ea typeface="Playfair Display"/>
                <a:cs typeface="Playfair Display"/>
                <a:sym typeface="Playfair Display"/>
              </a:rPr>
              <a:t>Sistema Digestivo</a:t>
            </a:r>
          </a:p>
          <a:p>
            <a:pPr lvl="0" algn="ctr" rtl="0">
              <a:spcBef>
                <a:spcPts val="0"/>
              </a:spcBef>
              <a:buNone/>
            </a:pPr>
            <a:endParaRPr sz="2400" b="1" u="sng">
              <a:latin typeface="Playfair Display"/>
              <a:ea typeface="Playfair Display"/>
              <a:cs typeface="Playfair Display"/>
              <a:sym typeface="Playfair Display"/>
            </a:endParaRPr>
          </a:p>
          <a:p>
            <a:pPr lvl="0" algn="ctr" rtl="0">
              <a:spcBef>
                <a:spcPts val="0"/>
              </a:spcBef>
              <a:buNone/>
            </a:pPr>
            <a:r>
              <a:rPr lang="es-419" sz="2400" b="1" u="sng">
                <a:latin typeface="Playfair Display"/>
                <a:ea typeface="Playfair Display"/>
                <a:cs typeface="Playfair Display"/>
                <a:sym typeface="Playfair Display"/>
              </a:rPr>
              <a:t>ESTÓMAGO</a:t>
            </a:r>
          </a:p>
          <a:p>
            <a:pPr lvl="0" algn="ctr" rtl="0">
              <a:spcBef>
                <a:spcPts val="0"/>
              </a:spcBef>
              <a:buNone/>
            </a:pPr>
            <a:endParaRPr b="1"/>
          </a:p>
        </p:txBody>
      </p:sp>
      <p:sp>
        <p:nvSpPr>
          <p:cNvPr id="121" name="Shape 121"/>
          <p:cNvSpPr txBox="1"/>
          <p:nvPr/>
        </p:nvSpPr>
        <p:spPr>
          <a:xfrm>
            <a:off x="291375" y="3762600"/>
            <a:ext cx="3952500" cy="1203600"/>
          </a:xfrm>
          <a:prstGeom prst="rect">
            <a:avLst/>
          </a:prstGeom>
          <a:noFill/>
          <a:ln>
            <a:noFill/>
          </a:ln>
        </p:spPr>
        <p:txBody>
          <a:bodyPr wrap="square" lIns="91425" tIns="91425" rIns="91425" bIns="91425" anchor="t" anchorCtr="0">
            <a:noAutofit/>
          </a:bodyPr>
          <a:lstStyle/>
          <a:p>
            <a:pPr lvl="0" rtl="0">
              <a:spcBef>
                <a:spcPts val="0"/>
              </a:spcBef>
              <a:buNone/>
            </a:pPr>
            <a:r>
              <a:rPr lang="es-419"/>
              <a:t>Integrantes</a:t>
            </a:r>
          </a:p>
          <a:p>
            <a:pPr lvl="0" rtl="0">
              <a:spcBef>
                <a:spcPts val="0"/>
              </a:spcBef>
              <a:buNone/>
            </a:pPr>
            <a:r>
              <a:rPr lang="es-419"/>
              <a:t>Cruz Vicente Salma Jacqueline</a:t>
            </a:r>
          </a:p>
          <a:p>
            <a:pPr lvl="0" rtl="0">
              <a:spcBef>
                <a:spcPts val="0"/>
              </a:spcBef>
              <a:buNone/>
            </a:pPr>
            <a:r>
              <a:rPr lang="es-419"/>
              <a:t>Montiel Gasca Viviana</a:t>
            </a:r>
          </a:p>
          <a:p>
            <a:pPr lvl="0" rtl="0">
              <a:spcBef>
                <a:spcPts val="0"/>
              </a:spcBef>
              <a:buNone/>
            </a:pPr>
            <a:r>
              <a:rPr lang="es-419"/>
              <a:t>Oscar Avila</a:t>
            </a:r>
          </a:p>
          <a:p>
            <a:pPr lvl="0" rtl="0">
              <a:spcBef>
                <a:spcPts val="0"/>
              </a:spcBef>
              <a:buNone/>
            </a:pPr>
            <a:r>
              <a:rPr lang="es-419"/>
              <a:t>Salvador Rivas Joaquín </a:t>
            </a:r>
          </a:p>
        </p:txBody>
      </p:sp>
      <p:pic>
        <p:nvPicPr>
          <p:cNvPr id="122" name="Shape 122"/>
          <p:cNvPicPr preferRelativeResize="0"/>
          <p:nvPr/>
        </p:nvPicPr>
        <p:blipFill>
          <a:blip r:embed="rId5">
            <a:alphaModFix/>
          </a:blip>
          <a:stretch>
            <a:fillRect/>
          </a:stretch>
        </p:blipFill>
        <p:spPr>
          <a:xfrm>
            <a:off x="6462175" y="1710199"/>
            <a:ext cx="2681825" cy="3379117"/>
          </a:xfrm>
          <a:prstGeom prst="rect">
            <a:avLst/>
          </a:prstGeom>
          <a:noFill/>
          <a:ln>
            <a:noFill/>
          </a:ln>
        </p:spPr>
      </p:pic>
      <p:sp>
        <p:nvSpPr>
          <p:cNvPr id="123" name="Shape 123"/>
          <p:cNvSpPr txBox="1"/>
          <p:nvPr/>
        </p:nvSpPr>
        <p:spPr>
          <a:xfrm>
            <a:off x="283700" y="3145300"/>
            <a:ext cx="1936500" cy="493500"/>
          </a:xfrm>
          <a:prstGeom prst="rect">
            <a:avLst/>
          </a:prstGeom>
          <a:noFill/>
          <a:ln>
            <a:noFill/>
          </a:ln>
        </p:spPr>
        <p:txBody>
          <a:bodyPr wrap="square" lIns="91425" tIns="91425" rIns="91425" bIns="91425" anchor="t" anchorCtr="0">
            <a:noAutofit/>
          </a:bodyPr>
          <a:lstStyle/>
          <a:p>
            <a:pPr lvl="0">
              <a:spcBef>
                <a:spcPts val="0"/>
              </a:spcBef>
              <a:buNone/>
            </a:pPr>
            <a:r>
              <a:rPr lang="es-419"/>
              <a:t>GRUPO: 1373 </a:t>
            </a:r>
          </a:p>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283103" y="712140"/>
            <a:ext cx="6244200" cy="3835500"/>
          </a:xfrm>
          <a:prstGeom prst="rect">
            <a:avLst/>
          </a:prstGeom>
        </p:spPr>
        <p:txBody>
          <a:bodyPr wrap="square" lIns="91425" tIns="91425" rIns="91425" bIns="91425" anchor="ctr" anchorCtr="0">
            <a:noAutofit/>
          </a:bodyPr>
          <a:lstStyle/>
          <a:p>
            <a:pPr lvl="0" rtl="0">
              <a:spcBef>
                <a:spcPts val="0"/>
              </a:spcBef>
              <a:buNone/>
            </a:pPr>
            <a:r>
              <a:rPr lang="es-419"/>
              <a:t>aspectos anatómicos del estómago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Shape 185"/>
          <p:cNvPicPr preferRelativeResize="0"/>
          <p:nvPr/>
        </p:nvPicPr>
        <p:blipFill rotWithShape="1">
          <a:blip r:embed="rId3">
            <a:alphaModFix/>
          </a:blip>
          <a:srcRect l="31065" t="40312" r="12193" b="19366"/>
          <a:stretch/>
        </p:blipFill>
        <p:spPr>
          <a:xfrm>
            <a:off x="1020325" y="38000"/>
            <a:ext cx="6632499" cy="5067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899825" y="169417"/>
            <a:ext cx="6244200" cy="804899"/>
          </a:xfrm>
          <a:prstGeom prst="rect">
            <a:avLst/>
          </a:prstGeom>
        </p:spPr>
        <p:txBody>
          <a:bodyPr wrap="square" lIns="91425" tIns="91425" rIns="91425" bIns="91425" anchor="ctr" anchorCtr="0">
            <a:noAutofit/>
          </a:bodyPr>
          <a:lstStyle/>
          <a:p>
            <a:pPr lvl="0" rtl="0">
              <a:spcBef>
                <a:spcPts val="0"/>
              </a:spcBef>
              <a:buNone/>
            </a:pPr>
            <a:endParaRPr/>
          </a:p>
          <a:p>
            <a:pPr lvl="0" rtl="0">
              <a:spcBef>
                <a:spcPts val="0"/>
              </a:spcBef>
              <a:buNone/>
            </a:pPr>
            <a:r>
              <a:rPr lang="es-419"/>
              <a:t>capacidad gástrica</a:t>
            </a:r>
          </a:p>
          <a:p>
            <a:pPr lvl="0" rtl="0">
              <a:spcBef>
                <a:spcPts val="0"/>
              </a:spcBef>
              <a:buNone/>
            </a:pPr>
            <a:endParaRPr/>
          </a:p>
        </p:txBody>
      </p:sp>
      <p:pic>
        <p:nvPicPr>
          <p:cNvPr id="191" name="Shape 191"/>
          <p:cNvPicPr preferRelativeResize="0"/>
          <p:nvPr/>
        </p:nvPicPr>
        <p:blipFill>
          <a:blip r:embed="rId3">
            <a:alphaModFix/>
          </a:blip>
          <a:stretch>
            <a:fillRect/>
          </a:stretch>
        </p:blipFill>
        <p:spPr>
          <a:xfrm>
            <a:off x="670449" y="917042"/>
            <a:ext cx="2576255" cy="3864382"/>
          </a:xfrm>
          <a:prstGeom prst="rect">
            <a:avLst/>
          </a:prstGeom>
          <a:noFill/>
          <a:ln>
            <a:noFill/>
          </a:ln>
        </p:spPr>
      </p:pic>
      <p:pic>
        <p:nvPicPr>
          <p:cNvPr id="192" name="Shape 192"/>
          <p:cNvPicPr preferRelativeResize="0"/>
          <p:nvPr/>
        </p:nvPicPr>
        <p:blipFill>
          <a:blip r:embed="rId4">
            <a:alphaModFix/>
          </a:blip>
          <a:stretch>
            <a:fillRect/>
          </a:stretch>
        </p:blipFill>
        <p:spPr>
          <a:xfrm>
            <a:off x="5047649" y="970412"/>
            <a:ext cx="3757650" cy="3757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96"/>
        <p:cNvGrpSpPr/>
        <p:nvPr/>
      </p:nvGrpSpPr>
      <p:grpSpPr>
        <a:xfrm>
          <a:off x="0" y="0"/>
          <a:ext cx="0" cy="0"/>
          <a:chOff x="0" y="0"/>
          <a:chExt cx="0" cy="0"/>
        </a:xfrm>
      </p:grpSpPr>
      <p:pic>
        <p:nvPicPr>
          <p:cNvPr id="197" name="Shape 197" descr="File:Obesity &amp;amp; BMI-es.png - Wikimedia Commons"/>
          <p:cNvPicPr preferRelativeResize="0"/>
          <p:nvPr/>
        </p:nvPicPr>
        <p:blipFill rotWithShape="1">
          <a:blip r:embed="rId3">
            <a:alphaModFix/>
          </a:blip>
          <a:srcRect t="19878"/>
          <a:stretch/>
        </p:blipFill>
        <p:spPr>
          <a:xfrm>
            <a:off x="179425" y="111025"/>
            <a:ext cx="4951749" cy="4748774"/>
          </a:xfrm>
          <a:prstGeom prst="rect">
            <a:avLst/>
          </a:prstGeom>
          <a:noFill/>
          <a:ln>
            <a:noFill/>
          </a:ln>
        </p:spPr>
      </p:pic>
      <p:pic>
        <p:nvPicPr>
          <p:cNvPr id="198" name="Shape 198" descr="Verduras.“Gran Canaria, Un Mercado Único” | Gracias por visi… | Flickr"/>
          <p:cNvPicPr preferRelativeResize="0"/>
          <p:nvPr/>
        </p:nvPicPr>
        <p:blipFill>
          <a:blip r:embed="rId4">
            <a:alphaModFix/>
          </a:blip>
          <a:stretch>
            <a:fillRect/>
          </a:stretch>
        </p:blipFill>
        <p:spPr>
          <a:xfrm>
            <a:off x="5513275" y="111025"/>
            <a:ext cx="3305651" cy="2479224"/>
          </a:xfrm>
          <a:prstGeom prst="rect">
            <a:avLst/>
          </a:prstGeom>
          <a:noFill/>
          <a:ln>
            <a:noFill/>
          </a:ln>
        </p:spPr>
      </p:pic>
      <p:pic>
        <p:nvPicPr>
          <p:cNvPr id="199" name="Shape 199" descr="Foto gratis: Hamburguesa Con Queso, Hamburguesa - Imagen gratis en ..."/>
          <p:cNvPicPr preferRelativeResize="0"/>
          <p:nvPr/>
        </p:nvPicPr>
        <p:blipFill>
          <a:blip r:embed="rId5">
            <a:alphaModFix/>
          </a:blip>
          <a:stretch>
            <a:fillRect/>
          </a:stretch>
        </p:blipFill>
        <p:spPr>
          <a:xfrm>
            <a:off x="6085325" y="2811425"/>
            <a:ext cx="2371417" cy="199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106650" y="107750"/>
            <a:ext cx="8930700" cy="1101000"/>
          </a:xfrm>
          <a:prstGeom prst="rect">
            <a:avLst/>
          </a:prstGeom>
        </p:spPr>
        <p:txBody>
          <a:bodyPr wrap="square" lIns="91425" tIns="91425" rIns="91425" bIns="91425" anchor="ctr" anchorCtr="0">
            <a:noAutofit/>
          </a:bodyPr>
          <a:lstStyle/>
          <a:p>
            <a:pPr lvl="0" rtl="0">
              <a:spcBef>
                <a:spcPts val="0"/>
              </a:spcBef>
              <a:buNone/>
            </a:pPr>
            <a:r>
              <a:rPr lang="es-419"/>
              <a:t>Dimensiones y capacidad del estómago en recién nacido </a:t>
            </a:r>
          </a:p>
        </p:txBody>
      </p:sp>
      <p:pic>
        <p:nvPicPr>
          <p:cNvPr id="205" name="Shape 205"/>
          <p:cNvPicPr preferRelativeResize="0"/>
          <p:nvPr/>
        </p:nvPicPr>
        <p:blipFill rotWithShape="1">
          <a:blip r:embed="rId3">
            <a:alphaModFix/>
          </a:blip>
          <a:srcRect b="7868"/>
          <a:stretch/>
        </p:blipFill>
        <p:spPr>
          <a:xfrm>
            <a:off x="2292650" y="1480149"/>
            <a:ext cx="4281649" cy="366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98100" y="181742"/>
            <a:ext cx="4428600" cy="842100"/>
          </a:xfrm>
          <a:prstGeom prst="rect">
            <a:avLst/>
          </a:prstGeom>
        </p:spPr>
        <p:txBody>
          <a:bodyPr wrap="square" lIns="91425" tIns="91425" rIns="91425" bIns="91425" anchor="ctr" anchorCtr="0">
            <a:noAutofit/>
          </a:bodyPr>
          <a:lstStyle/>
          <a:p>
            <a:pPr lvl="0" rtl="0">
              <a:spcBef>
                <a:spcPts val="0"/>
              </a:spcBef>
              <a:buNone/>
            </a:pPr>
            <a:r>
              <a:rPr lang="es-419"/>
              <a:t>Relaciones</a:t>
            </a:r>
          </a:p>
        </p:txBody>
      </p:sp>
      <p:sp>
        <p:nvSpPr>
          <p:cNvPr id="211" name="Shape 211"/>
          <p:cNvSpPr txBox="1"/>
          <p:nvPr/>
        </p:nvSpPr>
        <p:spPr>
          <a:xfrm>
            <a:off x="246700" y="1208775"/>
            <a:ext cx="3490800" cy="555000"/>
          </a:xfrm>
          <a:prstGeom prst="rect">
            <a:avLst/>
          </a:prstGeom>
          <a:noFill/>
          <a:ln>
            <a:noFill/>
          </a:ln>
        </p:spPr>
        <p:txBody>
          <a:bodyPr wrap="square" lIns="91425" tIns="91425" rIns="91425" bIns="91425" anchor="t" anchorCtr="0">
            <a:noAutofit/>
          </a:bodyPr>
          <a:lstStyle/>
          <a:p>
            <a:pPr lvl="0">
              <a:spcBef>
                <a:spcPts val="0"/>
              </a:spcBef>
              <a:buNone/>
            </a:pPr>
            <a:r>
              <a:rPr lang="es-419" sz="1800"/>
              <a:t>ANTERIOR : </a:t>
            </a:r>
          </a:p>
          <a:p>
            <a:pPr marL="457200" lvl="0" indent="-342900" rtl="0">
              <a:spcBef>
                <a:spcPts val="0"/>
              </a:spcBef>
              <a:buSzPct val="100000"/>
              <a:buAutoNum type="arabicParenR"/>
            </a:pPr>
            <a:r>
              <a:rPr lang="es-419" sz="1800" b="1"/>
              <a:t>ESPACIO DE TRAUBE</a:t>
            </a:r>
            <a:r>
              <a:rPr lang="es-419" sz="1800"/>
              <a:t>: </a:t>
            </a:r>
          </a:p>
          <a:p>
            <a:pPr marL="457200" lvl="0" indent="-342900" rtl="0">
              <a:spcBef>
                <a:spcPts val="0"/>
              </a:spcBef>
              <a:buSzPct val="100000"/>
              <a:buChar char="●"/>
            </a:pPr>
            <a:r>
              <a:rPr lang="es-419" sz="1800"/>
              <a:t>Lóbulo del Hígado </a:t>
            </a:r>
          </a:p>
          <a:p>
            <a:pPr marL="457200" lvl="0" indent="-342900" rtl="0">
              <a:spcBef>
                <a:spcPts val="0"/>
              </a:spcBef>
              <a:buSzPct val="100000"/>
              <a:buChar char="●"/>
            </a:pPr>
            <a:r>
              <a:rPr lang="es-419" sz="1800"/>
              <a:t>Pulmón </a:t>
            </a:r>
          </a:p>
          <a:p>
            <a:pPr marL="457200" lvl="0" indent="-342900" rtl="0">
              <a:spcBef>
                <a:spcPts val="0"/>
              </a:spcBef>
              <a:buSzPct val="100000"/>
              <a:buChar char="●"/>
            </a:pPr>
            <a:r>
              <a:rPr lang="es-419" sz="1800"/>
              <a:t>Músculos Intercostales</a:t>
            </a:r>
          </a:p>
          <a:p>
            <a:pPr marL="457200" lvl="0" indent="-342900" rtl="0">
              <a:spcBef>
                <a:spcPts val="0"/>
              </a:spcBef>
              <a:buSzPct val="100000"/>
              <a:buChar char="●"/>
            </a:pPr>
            <a:r>
              <a:rPr lang="es-419" sz="1800"/>
              <a:t>Costillas </a:t>
            </a:r>
          </a:p>
          <a:p>
            <a:pPr lvl="0" rtl="0">
              <a:spcBef>
                <a:spcPts val="0"/>
              </a:spcBef>
              <a:buNone/>
            </a:pPr>
            <a:endParaRPr sz="1800"/>
          </a:p>
          <a:p>
            <a:pPr lvl="0" rtl="0">
              <a:spcBef>
                <a:spcPts val="0"/>
              </a:spcBef>
              <a:buNone/>
            </a:pPr>
            <a:endParaRPr sz="1800"/>
          </a:p>
          <a:p>
            <a:pPr lvl="0" rtl="0">
              <a:spcBef>
                <a:spcPts val="0"/>
              </a:spcBef>
              <a:buNone/>
            </a:pPr>
            <a:r>
              <a:rPr lang="es-419" sz="1800"/>
              <a:t>2) </a:t>
            </a:r>
            <a:r>
              <a:rPr lang="es-419" sz="1800" b="1"/>
              <a:t>TRÍANGULO DE LABBÉ</a:t>
            </a:r>
          </a:p>
          <a:p>
            <a:pPr marL="457200" lvl="0" indent="-342900" rtl="0">
              <a:spcBef>
                <a:spcPts val="0"/>
              </a:spcBef>
              <a:buSzPct val="100000"/>
              <a:buChar char="●"/>
            </a:pPr>
            <a:r>
              <a:rPr lang="es-419" sz="1800"/>
              <a:t>Cara del hígado </a:t>
            </a:r>
          </a:p>
          <a:p>
            <a:pPr marL="457200" lvl="0" indent="-342900" rtl="0">
              <a:spcBef>
                <a:spcPts val="0"/>
              </a:spcBef>
              <a:buSzPct val="100000"/>
              <a:buChar char="●"/>
            </a:pPr>
            <a:r>
              <a:rPr lang="es-419" sz="1800"/>
              <a:t>anterolateral del abdomen </a:t>
            </a:r>
          </a:p>
          <a:p>
            <a:pPr marL="457200" lvl="0" indent="-342900">
              <a:spcBef>
                <a:spcPts val="0"/>
              </a:spcBef>
              <a:buSzPct val="100000"/>
              <a:buChar char="●"/>
            </a:pPr>
            <a:r>
              <a:rPr lang="es-419" sz="1800"/>
              <a:t>epigastrica superior  </a:t>
            </a:r>
          </a:p>
        </p:txBody>
      </p:sp>
      <p:sp>
        <p:nvSpPr>
          <p:cNvPr id="212" name="Shape 212"/>
          <p:cNvSpPr/>
          <p:nvPr/>
        </p:nvSpPr>
        <p:spPr>
          <a:xfrm>
            <a:off x="3009625" y="1908350"/>
            <a:ext cx="1430780" cy="842078"/>
          </a:xfrm>
          <a:custGeom>
            <a:avLst/>
            <a:gdLst/>
            <a:ahLst/>
            <a:cxnLst/>
            <a:rect l="0" t="0" r="0" b="0"/>
            <a:pathLst>
              <a:path w="50818" h="32070" extrusionOk="0">
                <a:moveTo>
                  <a:pt x="2960" y="0"/>
                </a:moveTo>
                <a:lnTo>
                  <a:pt x="50818" y="11841"/>
                </a:lnTo>
                <a:lnTo>
                  <a:pt x="0" y="32070"/>
                </a:lnTo>
                <a:lnTo>
                  <a:pt x="47858" y="12828"/>
                </a:lnTo>
                <a:close/>
              </a:path>
            </a:pathLst>
          </a:custGeom>
          <a:solidFill>
            <a:schemeClr val="lt2"/>
          </a:solidFill>
          <a:ln w="38100" cap="flat" cmpd="sng">
            <a:solidFill>
              <a:srgbClr val="741B47"/>
            </a:solidFill>
            <a:prstDash val="solid"/>
            <a:round/>
            <a:headEnd type="none" w="lg" len="lg"/>
            <a:tailEnd type="none" w="lg" len="lg"/>
          </a:ln>
        </p:spPr>
      </p:sp>
      <p:sp>
        <p:nvSpPr>
          <p:cNvPr id="213" name="Shape 213"/>
          <p:cNvSpPr txBox="1"/>
          <p:nvPr/>
        </p:nvSpPr>
        <p:spPr>
          <a:xfrm>
            <a:off x="4526700" y="2138137"/>
            <a:ext cx="1369200" cy="382500"/>
          </a:xfrm>
          <a:prstGeom prst="rect">
            <a:avLst/>
          </a:prstGeom>
          <a:noFill/>
          <a:ln>
            <a:noFill/>
          </a:ln>
        </p:spPr>
        <p:txBody>
          <a:bodyPr wrap="square" lIns="91425" tIns="91425" rIns="91425" bIns="91425" anchor="t" anchorCtr="0">
            <a:noAutofit/>
          </a:bodyPr>
          <a:lstStyle/>
          <a:p>
            <a:pPr lvl="0">
              <a:spcBef>
                <a:spcPts val="0"/>
              </a:spcBef>
              <a:buNone/>
            </a:pPr>
            <a:r>
              <a:rPr lang="es-419" b="1"/>
              <a:t>IZQUIERDOS</a:t>
            </a:r>
          </a:p>
        </p:txBody>
      </p:sp>
      <p:pic>
        <p:nvPicPr>
          <p:cNvPr id="214" name="Shape 214"/>
          <p:cNvPicPr preferRelativeResize="0"/>
          <p:nvPr/>
        </p:nvPicPr>
        <p:blipFill rotWithShape="1">
          <a:blip r:embed="rId3">
            <a:alphaModFix/>
          </a:blip>
          <a:srcRect l="50100" t="21972" r="23060" b="17512"/>
          <a:stretch/>
        </p:blipFill>
        <p:spPr>
          <a:xfrm>
            <a:off x="5834224" y="0"/>
            <a:ext cx="3309773"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369450" y="218747"/>
            <a:ext cx="6244200" cy="768000"/>
          </a:xfrm>
          <a:prstGeom prst="rect">
            <a:avLst/>
          </a:prstGeom>
        </p:spPr>
        <p:txBody>
          <a:bodyPr wrap="square" lIns="91425" tIns="91425" rIns="91425" bIns="91425" anchor="ctr" anchorCtr="0">
            <a:noAutofit/>
          </a:bodyPr>
          <a:lstStyle/>
          <a:p>
            <a:pPr lvl="0" rtl="0">
              <a:spcBef>
                <a:spcPts val="0"/>
              </a:spcBef>
              <a:buNone/>
            </a:pPr>
            <a:r>
              <a:rPr lang="es-419"/>
              <a:t>estado de vacuidad </a:t>
            </a:r>
          </a:p>
        </p:txBody>
      </p:sp>
      <p:pic>
        <p:nvPicPr>
          <p:cNvPr id="220" name="Shape 220"/>
          <p:cNvPicPr preferRelativeResize="0"/>
          <p:nvPr/>
        </p:nvPicPr>
        <p:blipFill rotWithShape="1">
          <a:blip r:embed="rId3">
            <a:alphaModFix/>
          </a:blip>
          <a:srcRect l="22630" t="10772" r="15045" b="6929"/>
          <a:stretch/>
        </p:blipFill>
        <p:spPr>
          <a:xfrm>
            <a:off x="2281900" y="1307475"/>
            <a:ext cx="4711800" cy="34997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283098" y="712150"/>
            <a:ext cx="8452500" cy="3835500"/>
          </a:xfrm>
          <a:prstGeom prst="rect">
            <a:avLst/>
          </a:prstGeom>
        </p:spPr>
        <p:txBody>
          <a:bodyPr wrap="square" lIns="91425" tIns="91425" rIns="91425" bIns="91425" anchor="ctr" anchorCtr="0">
            <a:noAutofit/>
          </a:bodyPr>
          <a:lstStyle/>
          <a:p>
            <a:pPr lvl="0" rtl="0">
              <a:lnSpc>
                <a:spcPct val="115000"/>
              </a:lnSpc>
              <a:spcBef>
                <a:spcPts val="0"/>
              </a:spcBef>
              <a:buNone/>
            </a:pPr>
            <a:r>
              <a:rPr lang="es-419" sz="1400" b="0">
                <a:solidFill>
                  <a:schemeClr val="dk2"/>
                </a:solidFill>
                <a:highlight>
                  <a:srgbClr val="FFFFFF"/>
                </a:highlight>
                <a:latin typeface="Verdana"/>
                <a:ea typeface="Verdana"/>
                <a:cs typeface="Verdana"/>
                <a:sym typeface="Verdana"/>
              </a:rPr>
              <a:t>estreñimiento </a:t>
            </a:r>
          </a:p>
          <a:p>
            <a:pPr lvl="0" rtl="0">
              <a:lnSpc>
                <a:spcPct val="115000"/>
              </a:lnSpc>
              <a:spcBef>
                <a:spcPts val="0"/>
              </a:spcBef>
              <a:buNone/>
            </a:pPr>
            <a:endParaRPr sz="1400" b="0">
              <a:solidFill>
                <a:schemeClr val="dk2"/>
              </a:solidFill>
              <a:highlight>
                <a:srgbClr val="FFFFFF"/>
              </a:highlight>
              <a:latin typeface="Verdana"/>
              <a:ea typeface="Verdana"/>
              <a:cs typeface="Verdana"/>
              <a:sym typeface="Verdana"/>
            </a:endParaRPr>
          </a:p>
          <a:p>
            <a:pPr lvl="0" rtl="0">
              <a:lnSpc>
                <a:spcPct val="115000"/>
              </a:lnSpc>
              <a:spcBef>
                <a:spcPts val="0"/>
              </a:spcBef>
              <a:buClr>
                <a:schemeClr val="dk2"/>
              </a:buClr>
              <a:buSzPct val="78571"/>
              <a:buFont typeface="Arial"/>
              <a:buNone/>
            </a:pPr>
            <a:r>
              <a:rPr lang="es-419" sz="1400" b="0">
                <a:solidFill>
                  <a:schemeClr val="dk2"/>
                </a:solidFill>
                <a:highlight>
                  <a:srgbClr val="FFFFFF"/>
                </a:highlight>
                <a:latin typeface="Verdana"/>
                <a:ea typeface="Verdana"/>
                <a:cs typeface="Verdana"/>
                <a:sym typeface="Verdana"/>
              </a:rPr>
              <a:t>dificultad para evacuar las heces. Esta dificultad para evacuar puede ser por una baja frecuencia de deposición (voy poco al baño) o por un esfuerzo para defecar (me cuesta mucho trabajo evacuar). Se considera que está dentro de lo normal hacer deposición al menos una vez cada 3 días y que cueste trabajo la defecación menos de una de cada cuatro veces. Por esto, el médico considerará que una persona sufre estreñimiento si hace deposición menos de 1 vez cada 3 días o le cuesta trabajo evacuar las heces más de una de cada cuatro veces que va a defecar.</a:t>
            </a:r>
          </a:p>
          <a:p>
            <a:pPr lvl="0">
              <a:spcBef>
                <a:spcPts val="0"/>
              </a:spcBef>
              <a:buClr>
                <a:schemeClr val="dk2"/>
              </a:buClr>
              <a:buSzPct val="78571"/>
              <a:buFont typeface="Arial"/>
              <a:buNone/>
            </a:pPr>
            <a:r>
              <a:rPr lang="es-419" sz="1400" b="0">
                <a:solidFill>
                  <a:schemeClr val="dk2"/>
                </a:solidFill>
                <a:highlight>
                  <a:srgbClr val="FFFFFF"/>
                </a:highlight>
                <a:latin typeface="Verdana"/>
                <a:ea typeface="Verdana"/>
                <a:cs typeface="Verdana"/>
                <a:sym typeface="Verdana"/>
              </a:rPr>
              <a:t>Uno de los errores que con más frecuencia tienen las personas es creer en la necesidad evacuar todos los días y que de no hacerlo no se limpia bien el organismo. Esto no es así. Tomar laxantes sin prescripción médica para conseguir evacuar todos los días es innecesario e incluso perjudicial.</a:t>
            </a:r>
          </a:p>
          <a:p>
            <a:pPr lvl="0">
              <a:spcBef>
                <a:spcPts val="0"/>
              </a:spcBef>
              <a:buClr>
                <a:schemeClr val="dk2"/>
              </a:buClr>
              <a:buSzPct val="78571"/>
              <a:buFont typeface="Arial"/>
              <a:buNone/>
            </a:pPr>
            <a:r>
              <a:rPr lang="es-419" sz="1400" b="0">
                <a:solidFill>
                  <a:schemeClr val="dk2"/>
                </a:solidFill>
                <a:highlight>
                  <a:srgbClr val="FFFFFF"/>
                </a:highlight>
                <a:latin typeface="Verdana"/>
                <a:ea typeface="Verdana"/>
                <a:cs typeface="Verdana"/>
                <a:sym typeface="Verdana"/>
              </a:rPr>
              <a:t>El estreñimiento es un síntoma y no una enfermedad en sí misma. Como síntoma puede ser la consecuencia de múltiples causas. En la práctica, se distinguen dos formas de estreñimiento: el estreñimiento que se sufre de toda la vida (estreñimiento crónico) y el estreñimiento que aparece de nuevo (unas semanas o meses). Este último suele estar relacionado con la aparición de un problema en el intestino grueso, la toma de fármacos o un cambio de hábito.</a:t>
            </a:r>
          </a:p>
          <a:p>
            <a:pPr lvl="0">
              <a:spcBef>
                <a:spcPts val="0"/>
              </a:spcBef>
              <a:buClr>
                <a:schemeClr val="dk2"/>
              </a:buClr>
              <a:buSzPct val="78571"/>
              <a:buFont typeface="Arial"/>
              <a:buNone/>
            </a:pPr>
            <a:r>
              <a:rPr lang="es-419" sz="1400" b="0">
                <a:solidFill>
                  <a:schemeClr val="dk2"/>
                </a:solidFill>
                <a:highlight>
                  <a:srgbClr val="FFFFFF"/>
                </a:highlight>
                <a:latin typeface="Verdana"/>
                <a:ea typeface="Verdana"/>
                <a:cs typeface="Verdana"/>
                <a:sym typeface="Verdana"/>
              </a:rPr>
              <a:t>Se calcula un 15% de la población sufre estreñimiento crónico, que es más frecuente en mujeres (más durante el embarazo) y en las personas mayores de 65 años.</a:t>
            </a:r>
          </a:p>
          <a:p>
            <a:pPr lvl="0">
              <a:spcBef>
                <a:spcPts val="0"/>
              </a:spcBef>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29"/>
        <p:cNvGrpSpPr/>
        <p:nvPr/>
      </p:nvGrpSpPr>
      <p:grpSpPr>
        <a:xfrm>
          <a:off x="0" y="0"/>
          <a:ext cx="0" cy="0"/>
          <a:chOff x="0" y="0"/>
          <a:chExt cx="0" cy="0"/>
        </a:xfrm>
      </p:grpSpPr>
      <p:sp>
        <p:nvSpPr>
          <p:cNvPr id="230" name="Shape 230"/>
          <p:cNvSpPr txBox="1">
            <a:spLocks noGrp="1"/>
          </p:cNvSpPr>
          <p:nvPr>
            <p:ph type="title"/>
          </p:nvPr>
        </p:nvSpPr>
        <p:spPr>
          <a:xfrm>
            <a:off x="283103" y="712140"/>
            <a:ext cx="6244200" cy="3835500"/>
          </a:xfrm>
          <a:prstGeom prst="rect">
            <a:avLst/>
          </a:prstGeom>
        </p:spPr>
        <p:txBody>
          <a:bodyPr wrap="square" lIns="91425" tIns="91425" rIns="91425" bIns="91425" anchor="ctr" anchorCtr="0">
            <a:noAutofit/>
          </a:bodyPr>
          <a:lstStyle/>
          <a:p>
            <a:pPr lvl="0" rtl="0">
              <a:spcBef>
                <a:spcPts val="0"/>
              </a:spcBef>
              <a:buNone/>
            </a:pPr>
            <a:r>
              <a:rPr lang="es-419"/>
              <a:t>Plenitud Estomacal: DISPEPSIA (indigestión)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283098" y="712150"/>
            <a:ext cx="8662200" cy="3835500"/>
          </a:xfrm>
          <a:prstGeom prst="rect">
            <a:avLst/>
          </a:prstGeom>
        </p:spPr>
        <p:txBody>
          <a:bodyPr wrap="square" lIns="91425" tIns="91425" rIns="91425" bIns="91425" anchor="ctr" anchorCtr="0">
            <a:noAutofit/>
          </a:bodyPr>
          <a:lstStyle/>
          <a:p>
            <a:pPr lvl="0" rtl="0">
              <a:lnSpc>
                <a:spcPct val="115000"/>
              </a:lnSpc>
              <a:spcBef>
                <a:spcPts val="0"/>
              </a:spcBef>
              <a:spcAft>
                <a:spcPts val="1600"/>
              </a:spcAft>
              <a:buClr>
                <a:schemeClr val="dk2"/>
              </a:buClr>
              <a:buSzPct val="78571"/>
              <a:buFont typeface="Arial"/>
              <a:buNone/>
            </a:pPr>
            <a:r>
              <a:rPr lang="es-419" sz="1400">
                <a:solidFill>
                  <a:srgbClr val="444444"/>
                </a:solidFill>
                <a:highlight>
                  <a:srgbClr val="F3F3F3"/>
                </a:highlight>
                <a:latin typeface="Arial"/>
                <a:ea typeface="Arial"/>
                <a:cs typeface="Arial"/>
                <a:sym typeface="Arial"/>
              </a:rPr>
              <a:t>Casi todas las personas han tenido una indigestión alguna vez. Es una sensación de incomodidad o un ardor en la parte superior del abdomen. Puede tener </a:t>
            </a:r>
            <a:r>
              <a:rPr lang="es-419" sz="1400" u="sng">
                <a:solidFill>
                  <a:srgbClr val="A54B13"/>
                </a:solidFill>
                <a:highlight>
                  <a:srgbClr val="F3F3F3"/>
                </a:highlight>
                <a:latin typeface="Arial"/>
                <a:ea typeface="Arial"/>
                <a:cs typeface="Arial"/>
                <a:sym typeface="Arial"/>
                <a:hlinkClick r:id="rId3"/>
              </a:rPr>
              <a:t>acidez</a:t>
            </a:r>
            <a:r>
              <a:rPr lang="es-419" sz="1400">
                <a:solidFill>
                  <a:srgbClr val="444444"/>
                </a:solidFill>
                <a:highlight>
                  <a:srgbClr val="F3F3F3"/>
                </a:highlight>
                <a:latin typeface="Arial"/>
                <a:ea typeface="Arial"/>
                <a:cs typeface="Arial"/>
                <a:sym typeface="Arial"/>
              </a:rPr>
              <a:t> o eructos y sentirse hinchado. También puede sentir náuseas e inclusive vomitar.</a:t>
            </a:r>
          </a:p>
          <a:p>
            <a:pPr lvl="0" rtl="0">
              <a:lnSpc>
                <a:spcPct val="115000"/>
              </a:lnSpc>
              <a:spcBef>
                <a:spcPts val="0"/>
              </a:spcBef>
              <a:spcAft>
                <a:spcPts val="1600"/>
              </a:spcAft>
              <a:buClr>
                <a:schemeClr val="dk2"/>
              </a:buClr>
              <a:buSzPct val="78571"/>
              <a:buFont typeface="Arial"/>
              <a:buNone/>
            </a:pPr>
            <a:r>
              <a:rPr lang="es-419" sz="1400">
                <a:solidFill>
                  <a:srgbClr val="444444"/>
                </a:solidFill>
                <a:highlight>
                  <a:srgbClr val="F3F3F3"/>
                </a:highlight>
                <a:latin typeface="Arial"/>
                <a:ea typeface="Arial"/>
                <a:cs typeface="Arial"/>
                <a:sym typeface="Arial"/>
              </a:rPr>
              <a:t>La indigestión puede ser consecuencia de comer demasiado o demasiado rápido, ingerir alimentos grasosos o comer en momentos de estrés. Fumar, beber demasiado alcohol, consumir algunas medicinas, el cansancio excesivo y el estrés continuo también pueden causar indigestión o empeorarla. Algunas veces, la causa es un problema en las vías digestivas, como una </a:t>
            </a:r>
            <a:r>
              <a:rPr lang="es-419" sz="1400" u="sng">
                <a:solidFill>
                  <a:srgbClr val="A54B13"/>
                </a:solidFill>
                <a:highlight>
                  <a:srgbClr val="F3F3F3"/>
                </a:highlight>
                <a:latin typeface="Arial"/>
                <a:ea typeface="Arial"/>
                <a:cs typeface="Arial"/>
                <a:sym typeface="Arial"/>
                <a:hlinkClick r:id="rId4"/>
              </a:rPr>
              <a:t>úlcera</a:t>
            </a:r>
            <a:r>
              <a:rPr lang="es-419" sz="1400">
                <a:solidFill>
                  <a:srgbClr val="444444"/>
                </a:solidFill>
                <a:highlight>
                  <a:srgbClr val="F3F3F3"/>
                </a:highlight>
                <a:latin typeface="Arial"/>
                <a:ea typeface="Arial"/>
                <a:cs typeface="Arial"/>
                <a:sym typeface="Arial"/>
              </a:rPr>
              <a:t> o una enfermedad por </a:t>
            </a:r>
            <a:r>
              <a:rPr lang="es-419" sz="1400" u="sng">
                <a:solidFill>
                  <a:srgbClr val="A54B13"/>
                </a:solidFill>
                <a:highlight>
                  <a:srgbClr val="F3F3F3"/>
                </a:highlight>
                <a:latin typeface="Arial"/>
                <a:ea typeface="Arial"/>
                <a:cs typeface="Arial"/>
                <a:sym typeface="Arial"/>
                <a:hlinkClick r:id="rId5"/>
              </a:rPr>
              <a:t>reflujo gastroesofágico</a:t>
            </a:r>
            <a:r>
              <a:rPr lang="es-419" sz="1400">
                <a:solidFill>
                  <a:srgbClr val="444444"/>
                </a:solidFill>
                <a:highlight>
                  <a:srgbClr val="F3F3F3"/>
                </a:highlight>
                <a:latin typeface="Arial"/>
                <a:ea typeface="Arial"/>
                <a:cs typeface="Arial"/>
                <a:sym typeface="Arial"/>
              </a:rPr>
              <a:t> (ERGE).</a:t>
            </a:r>
          </a:p>
          <a:p>
            <a:pPr lvl="0" rtl="0">
              <a:lnSpc>
                <a:spcPct val="115000"/>
              </a:lnSpc>
              <a:spcBef>
                <a:spcPts val="0"/>
              </a:spcBef>
              <a:spcAft>
                <a:spcPts val="1600"/>
              </a:spcAft>
              <a:buClr>
                <a:schemeClr val="dk2"/>
              </a:buClr>
              <a:buSzPct val="78571"/>
              <a:buFont typeface="Arial"/>
              <a:buNone/>
            </a:pPr>
            <a:r>
              <a:rPr lang="es-419" sz="1400">
                <a:solidFill>
                  <a:srgbClr val="444444"/>
                </a:solidFill>
                <a:highlight>
                  <a:srgbClr val="F3F3F3"/>
                </a:highlight>
                <a:latin typeface="Arial"/>
                <a:ea typeface="Arial"/>
                <a:cs typeface="Arial"/>
                <a:sym typeface="Arial"/>
              </a:rPr>
              <a:t>Evitar los alimentos y las situaciones que parecen causarla puede ayudar. La indigestión puede ser un signo de un problema más serio. Consulte a su médico si la indigestión continúa por más de dos semanas o tiene dolores fuertes u otros síntomas graves. Su proveedor de cuidados de salud puede pedirle rayos X, exámenes de laboratorio y/o una endoscopia superior para conocer la causa de la indigestión. Puede ser que necesite remedios para tratar los síntomas.</a:t>
            </a:r>
          </a:p>
          <a:p>
            <a:pPr lvl="0">
              <a:spcBef>
                <a:spcPts val="0"/>
              </a:spcBef>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030550" y="-6"/>
            <a:ext cx="6244200" cy="998100"/>
          </a:xfrm>
          <a:prstGeom prst="rect">
            <a:avLst/>
          </a:prstGeom>
        </p:spPr>
        <p:txBody>
          <a:bodyPr wrap="square" lIns="91425" tIns="91425" rIns="91425" bIns="91425" anchor="ctr" anchorCtr="0">
            <a:noAutofit/>
          </a:bodyPr>
          <a:lstStyle/>
          <a:p>
            <a:pPr marL="457200" lvl="0" indent="-228600" rtl="0">
              <a:spcBef>
                <a:spcPts val="0"/>
              </a:spcBef>
              <a:buChar char="●"/>
            </a:pPr>
            <a:r>
              <a:rPr lang="es-419"/>
              <a:t>Ubicación </a:t>
            </a:r>
          </a:p>
        </p:txBody>
      </p:sp>
      <p:pic>
        <p:nvPicPr>
          <p:cNvPr id="129" name="Shape 129"/>
          <p:cNvPicPr preferRelativeResize="0"/>
          <p:nvPr/>
        </p:nvPicPr>
        <p:blipFill>
          <a:blip r:embed="rId3">
            <a:alphaModFix/>
          </a:blip>
          <a:stretch>
            <a:fillRect/>
          </a:stretch>
        </p:blipFill>
        <p:spPr>
          <a:xfrm>
            <a:off x="4600774" y="0"/>
            <a:ext cx="4543225" cy="5143500"/>
          </a:xfrm>
          <a:prstGeom prst="rect">
            <a:avLst/>
          </a:prstGeom>
          <a:noFill/>
          <a:ln>
            <a:noFill/>
          </a:ln>
        </p:spPr>
      </p:pic>
      <p:sp>
        <p:nvSpPr>
          <p:cNvPr id="130" name="Shape 130"/>
          <p:cNvSpPr txBox="1"/>
          <p:nvPr/>
        </p:nvSpPr>
        <p:spPr>
          <a:xfrm>
            <a:off x="608125" y="1355550"/>
            <a:ext cx="3869700" cy="3122100"/>
          </a:xfrm>
          <a:prstGeom prst="rect">
            <a:avLst/>
          </a:prstGeom>
          <a:noFill/>
          <a:ln>
            <a:noFill/>
          </a:ln>
        </p:spPr>
        <p:txBody>
          <a:bodyPr wrap="square" lIns="91425" tIns="91425" rIns="91425" bIns="91425" anchor="t" anchorCtr="0">
            <a:noAutofit/>
          </a:bodyPr>
          <a:lstStyle/>
          <a:p>
            <a:pPr marL="457200" lvl="0" indent="-381000" rtl="0">
              <a:spcBef>
                <a:spcPts val="0"/>
              </a:spcBef>
              <a:buSzPct val="100000"/>
              <a:buChar char="-"/>
            </a:pPr>
            <a:r>
              <a:rPr lang="es-419" sz="2400"/>
              <a:t>EXTERIOR: Cavidad abdominal, entre epigastrio e hipocondrio izquierdo.</a:t>
            </a:r>
          </a:p>
          <a:p>
            <a:pPr marL="457200" lvl="0" indent="-381000" rtl="0">
              <a:spcBef>
                <a:spcPts val="0"/>
              </a:spcBef>
              <a:buSzPct val="100000"/>
              <a:buChar char="-"/>
            </a:pPr>
            <a:r>
              <a:rPr lang="es-419" sz="2400"/>
              <a:t>INTERIOR: intraperitoneal entre el lobulo izquierdo del hígado y el bazo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39"/>
        <p:cNvGrpSpPr/>
        <p:nvPr/>
      </p:nvGrpSpPr>
      <p:grpSpPr>
        <a:xfrm>
          <a:off x="0" y="0"/>
          <a:ext cx="0" cy="0"/>
          <a:chOff x="0" y="0"/>
          <a:chExt cx="0" cy="0"/>
        </a:xfrm>
      </p:grpSpPr>
      <p:sp>
        <p:nvSpPr>
          <p:cNvPr id="240" name="Shape 240"/>
          <p:cNvSpPr txBox="1">
            <a:spLocks noGrp="1"/>
          </p:cNvSpPr>
          <p:nvPr>
            <p:ph type="title"/>
          </p:nvPr>
        </p:nvSpPr>
        <p:spPr>
          <a:xfrm>
            <a:off x="0" y="-360925"/>
            <a:ext cx="10817400" cy="1656000"/>
          </a:xfrm>
          <a:prstGeom prst="rect">
            <a:avLst/>
          </a:prstGeom>
        </p:spPr>
        <p:txBody>
          <a:bodyPr wrap="square" lIns="91425" tIns="91425" rIns="91425" bIns="91425" anchor="ctr" anchorCtr="0">
            <a:noAutofit/>
          </a:bodyPr>
          <a:lstStyle/>
          <a:p>
            <a:pPr lvl="0" rtl="0">
              <a:spcBef>
                <a:spcPts val="0"/>
              </a:spcBef>
              <a:buNone/>
            </a:pPr>
            <a:r>
              <a:rPr lang="es-419" sz="4600"/>
              <a:t>medios de fijación del estómago</a:t>
            </a:r>
            <a:r>
              <a:rPr lang="es-419"/>
              <a:t> </a:t>
            </a:r>
          </a:p>
        </p:txBody>
      </p:sp>
      <p:sp>
        <p:nvSpPr>
          <p:cNvPr id="241" name="Shape 241"/>
          <p:cNvSpPr txBox="1"/>
          <p:nvPr/>
        </p:nvSpPr>
        <p:spPr>
          <a:xfrm>
            <a:off x="5303850" y="2035175"/>
            <a:ext cx="3675600" cy="937500"/>
          </a:xfrm>
          <a:prstGeom prst="rect">
            <a:avLst/>
          </a:prstGeom>
          <a:noFill/>
          <a:ln>
            <a:noFill/>
          </a:ln>
        </p:spPr>
        <p:txBody>
          <a:bodyPr wrap="square" lIns="91425" tIns="91425" rIns="91425" bIns="91425" anchor="t" anchorCtr="0">
            <a:noAutofit/>
          </a:bodyPr>
          <a:lstStyle/>
          <a:p>
            <a:pPr marL="457200" lvl="0" indent="-381000">
              <a:spcBef>
                <a:spcPts val="0"/>
              </a:spcBef>
              <a:buSzPct val="100000"/>
              <a:buChar char="●"/>
            </a:pPr>
            <a:r>
              <a:rPr lang="es-419" sz="2400"/>
              <a:t> Omento Menor  </a:t>
            </a:r>
          </a:p>
          <a:p>
            <a:pPr marL="457200" lvl="0" indent="-381000">
              <a:spcBef>
                <a:spcPts val="0"/>
              </a:spcBef>
              <a:buSzPct val="100000"/>
              <a:buChar char="●"/>
            </a:pPr>
            <a:r>
              <a:rPr lang="es-419" sz="2400"/>
              <a:t> Omento Mayor</a:t>
            </a:r>
          </a:p>
        </p:txBody>
      </p:sp>
      <p:pic>
        <p:nvPicPr>
          <p:cNvPr id="242" name="Shape 242"/>
          <p:cNvPicPr preferRelativeResize="0"/>
          <p:nvPr/>
        </p:nvPicPr>
        <p:blipFill rotWithShape="1">
          <a:blip r:embed="rId3">
            <a:alphaModFix/>
          </a:blip>
          <a:srcRect l="43367" t="30132" r="25947" b="18040"/>
          <a:stretch/>
        </p:blipFill>
        <p:spPr>
          <a:xfrm>
            <a:off x="777075" y="1048425"/>
            <a:ext cx="4378750" cy="382372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F5D0D0"/>
            </a:gs>
            <a:gs pos="100000">
              <a:srgbClr val="D96868"/>
            </a:gs>
          </a:gsLst>
          <a:path path="circle">
            <a:fillToRect l="50000" t="50000" r="50000" b="50000"/>
          </a:path>
          <a:tileRect/>
        </a:gradFill>
        <a:effectLst/>
      </p:bgPr>
    </p:bg>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3058975" y="-123350"/>
            <a:ext cx="3145500" cy="813900"/>
          </a:xfrm>
          <a:prstGeom prst="rect">
            <a:avLst/>
          </a:prstGeom>
        </p:spPr>
        <p:txBody>
          <a:bodyPr wrap="square" lIns="91425" tIns="91425" rIns="91425" bIns="91425" anchor="ctr" anchorCtr="0">
            <a:noAutofit/>
          </a:bodyPr>
          <a:lstStyle/>
          <a:p>
            <a:pPr lvl="0" rtl="0">
              <a:spcBef>
                <a:spcPts val="0"/>
              </a:spcBef>
              <a:buNone/>
            </a:pPr>
            <a:r>
              <a:rPr lang="es-419">
                <a:solidFill>
                  <a:srgbClr val="660000"/>
                </a:solidFill>
              </a:rPr>
              <a:t>Irrigación </a:t>
            </a:r>
          </a:p>
        </p:txBody>
      </p:sp>
      <p:pic>
        <p:nvPicPr>
          <p:cNvPr id="248" name="Shape 248"/>
          <p:cNvPicPr preferRelativeResize="0"/>
          <p:nvPr/>
        </p:nvPicPr>
        <p:blipFill rotWithShape="1">
          <a:blip r:embed="rId3">
            <a:alphaModFix/>
          </a:blip>
          <a:srcRect t="25657" r="8850" b="34321"/>
          <a:stretch/>
        </p:blipFill>
        <p:spPr>
          <a:xfrm rot="10800000">
            <a:off x="1155338" y="777850"/>
            <a:ext cx="7203374" cy="4365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DFE9FB"/>
            </a:gs>
            <a:gs pos="100000">
              <a:srgbClr val="6E9BE7"/>
            </a:gs>
          </a:gsLst>
          <a:path path="circle">
            <a:fillToRect l="50000" t="50000" r="50000" b="50000"/>
          </a:path>
          <a:tileRect/>
        </a:gradFill>
        <a:effectLst/>
      </p:bgPr>
    </p:bg>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209674" y="152400"/>
            <a:ext cx="2750700" cy="4395300"/>
          </a:xfrm>
          <a:prstGeom prst="rect">
            <a:avLst/>
          </a:prstGeom>
        </p:spPr>
        <p:txBody>
          <a:bodyPr wrap="square" lIns="91425" tIns="91425" rIns="91425" bIns="91425" anchor="ctr" anchorCtr="0">
            <a:noAutofit/>
          </a:bodyPr>
          <a:lstStyle/>
          <a:p>
            <a:pPr lvl="0" rtl="0">
              <a:spcBef>
                <a:spcPts val="0"/>
              </a:spcBef>
              <a:buNone/>
            </a:pPr>
            <a:r>
              <a:rPr lang="es-419">
                <a:solidFill>
                  <a:srgbClr val="073763"/>
                </a:solidFill>
              </a:rPr>
              <a:t>drenaje venoso</a:t>
            </a:r>
            <a:r>
              <a:rPr lang="es-419"/>
              <a:t> </a:t>
            </a:r>
          </a:p>
        </p:txBody>
      </p:sp>
      <p:pic>
        <p:nvPicPr>
          <p:cNvPr id="254" name="Shape 254"/>
          <p:cNvPicPr preferRelativeResize="0"/>
          <p:nvPr/>
        </p:nvPicPr>
        <p:blipFill>
          <a:blip r:embed="rId3">
            <a:alphaModFix/>
          </a:blip>
          <a:stretch>
            <a:fillRect/>
          </a:stretch>
        </p:blipFill>
        <p:spPr>
          <a:xfrm>
            <a:off x="3317975" y="0"/>
            <a:ext cx="610560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CECD5"/>
            </a:gs>
            <a:gs pos="100000">
              <a:srgbClr val="93BC81"/>
            </a:gs>
          </a:gsLst>
          <a:path path="circle">
            <a:fillToRect l="50000" t="50000" r="50000" b="50000"/>
          </a:path>
          <a:tileRect/>
        </a:gradFill>
        <a:effectLst/>
      </p:bgPr>
    </p:bg>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431124" y="280442"/>
            <a:ext cx="6710700" cy="903600"/>
          </a:xfrm>
          <a:prstGeom prst="rect">
            <a:avLst/>
          </a:prstGeom>
        </p:spPr>
        <p:txBody>
          <a:bodyPr wrap="square" lIns="91425" tIns="91425" rIns="91425" bIns="91425" anchor="ctr" anchorCtr="0">
            <a:noAutofit/>
          </a:bodyPr>
          <a:lstStyle/>
          <a:p>
            <a:pPr lvl="0" rtl="0">
              <a:spcBef>
                <a:spcPts val="0"/>
              </a:spcBef>
              <a:buNone/>
            </a:pPr>
            <a:r>
              <a:rPr lang="es-419">
                <a:solidFill>
                  <a:srgbClr val="134F5C"/>
                </a:solidFill>
              </a:rPr>
              <a:t>drenaje linfático </a:t>
            </a:r>
          </a:p>
        </p:txBody>
      </p:sp>
      <p:sp>
        <p:nvSpPr>
          <p:cNvPr id="260" name="Shape 260"/>
          <p:cNvSpPr txBox="1"/>
          <p:nvPr/>
        </p:nvSpPr>
        <p:spPr>
          <a:xfrm>
            <a:off x="0" y="1048425"/>
            <a:ext cx="9144000" cy="3243900"/>
          </a:xfrm>
          <a:prstGeom prst="rect">
            <a:avLst/>
          </a:prstGeom>
          <a:noFill/>
          <a:ln>
            <a:noFill/>
          </a:ln>
        </p:spPr>
        <p:txBody>
          <a:bodyPr wrap="square" lIns="91425" tIns="91425" rIns="91425" bIns="91425" anchor="ctr" anchorCtr="0">
            <a:noAutofit/>
          </a:bodyPr>
          <a:lstStyle/>
          <a:p>
            <a:pPr marL="457200" lvl="0" indent="-381000" rtl="0">
              <a:spcBef>
                <a:spcPts val="0"/>
              </a:spcBef>
              <a:buSzPct val="100000"/>
              <a:buChar char="●"/>
            </a:pPr>
            <a:r>
              <a:rPr lang="es-419" sz="2400"/>
              <a:t>Ganglios Gastricos Izquierdos  </a:t>
            </a:r>
          </a:p>
          <a:p>
            <a:pPr marL="457200" lvl="0" indent="-381000" rtl="0">
              <a:spcBef>
                <a:spcPts val="0"/>
              </a:spcBef>
              <a:buSzPct val="100000"/>
              <a:buChar char="●"/>
            </a:pPr>
            <a:r>
              <a:rPr lang="es-419" sz="2400"/>
              <a:t>Cadena de los Ganglios esplenicos </a:t>
            </a:r>
          </a:p>
          <a:p>
            <a:pPr marL="457200" lvl="0" indent="-381000" rtl="0">
              <a:spcBef>
                <a:spcPts val="0"/>
              </a:spcBef>
              <a:buSzPct val="100000"/>
              <a:buChar char="●"/>
            </a:pPr>
            <a:r>
              <a:rPr lang="es-419" sz="2400"/>
              <a:t> Ganglios Gastroomentales</a:t>
            </a:r>
          </a:p>
        </p:txBody>
      </p:sp>
      <p:pic>
        <p:nvPicPr>
          <p:cNvPr id="261" name="Shape 261"/>
          <p:cNvPicPr preferRelativeResize="0"/>
          <p:nvPr/>
        </p:nvPicPr>
        <p:blipFill>
          <a:blip r:embed="rId3">
            <a:alphaModFix/>
          </a:blip>
          <a:stretch>
            <a:fillRect/>
          </a:stretch>
        </p:blipFill>
        <p:spPr>
          <a:xfrm>
            <a:off x="5377850" y="622500"/>
            <a:ext cx="3688025" cy="40957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265"/>
        <p:cNvGrpSpPr/>
        <p:nvPr/>
      </p:nvGrpSpPr>
      <p:grpSpPr>
        <a:xfrm>
          <a:off x="0" y="0"/>
          <a:ext cx="0" cy="0"/>
          <a:chOff x="0" y="0"/>
          <a:chExt cx="0" cy="0"/>
        </a:xfrm>
      </p:grpSpPr>
      <p:pic>
        <p:nvPicPr>
          <p:cNvPr id="266" name="Shape 266"/>
          <p:cNvPicPr preferRelativeResize="0"/>
          <p:nvPr/>
        </p:nvPicPr>
        <p:blipFill>
          <a:blip r:embed="rId3">
            <a:alphaModFix/>
          </a:blip>
          <a:stretch>
            <a:fillRect/>
          </a:stretch>
        </p:blipFill>
        <p:spPr>
          <a:xfrm>
            <a:off x="0" y="100726"/>
            <a:ext cx="9143999" cy="47194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283100" y="0"/>
            <a:ext cx="6244200" cy="1483500"/>
          </a:xfrm>
          <a:prstGeom prst="rect">
            <a:avLst/>
          </a:prstGeom>
        </p:spPr>
        <p:txBody>
          <a:bodyPr wrap="square" lIns="91425" tIns="91425" rIns="91425" bIns="91425" anchor="ctr" anchorCtr="0">
            <a:noAutofit/>
          </a:bodyPr>
          <a:lstStyle/>
          <a:p>
            <a:pPr lvl="0" rtl="0">
              <a:spcBef>
                <a:spcPts val="0"/>
              </a:spcBef>
              <a:buNone/>
            </a:pPr>
            <a:r>
              <a:rPr lang="es-419"/>
              <a:t>inervacion </a:t>
            </a:r>
          </a:p>
        </p:txBody>
      </p:sp>
      <p:pic>
        <p:nvPicPr>
          <p:cNvPr id="272" name="Shape 272" descr="Foto gratis: Número Romano, Diez, Número, Romano - Imagen gratis ..."/>
          <p:cNvPicPr preferRelativeResize="0"/>
          <p:nvPr/>
        </p:nvPicPr>
        <p:blipFill rotWithShape="1">
          <a:blip r:embed="rId3">
            <a:alphaModFix/>
          </a:blip>
          <a:srcRect l="50371" t="25426" r="13553" b="14871"/>
          <a:stretch/>
        </p:blipFill>
        <p:spPr>
          <a:xfrm>
            <a:off x="283100" y="1184125"/>
            <a:ext cx="2787600" cy="3650999"/>
          </a:xfrm>
          <a:prstGeom prst="rect">
            <a:avLst/>
          </a:prstGeom>
          <a:noFill/>
          <a:ln>
            <a:noFill/>
          </a:ln>
        </p:spPr>
      </p:pic>
      <p:pic>
        <p:nvPicPr>
          <p:cNvPr id="273" name="Shape 273"/>
          <p:cNvPicPr preferRelativeResize="0"/>
          <p:nvPr/>
        </p:nvPicPr>
        <p:blipFill rotWithShape="1">
          <a:blip r:embed="rId4">
            <a:alphaModFix/>
          </a:blip>
          <a:srcRect l="16405" r="13246"/>
          <a:stretch/>
        </p:blipFill>
        <p:spPr>
          <a:xfrm>
            <a:off x="3564674" y="241850"/>
            <a:ext cx="5451874" cy="4659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69450" y="268094"/>
            <a:ext cx="6244200" cy="1767000"/>
          </a:xfrm>
          <a:prstGeom prst="rect">
            <a:avLst/>
          </a:prstGeom>
        </p:spPr>
        <p:txBody>
          <a:bodyPr wrap="square" lIns="91425" tIns="91425" rIns="91425" bIns="91425" anchor="ctr" anchorCtr="0">
            <a:noAutofit/>
          </a:bodyPr>
          <a:lstStyle/>
          <a:p>
            <a:pPr lvl="0" rtl="0">
              <a:spcBef>
                <a:spcPts val="0"/>
              </a:spcBef>
              <a:buNone/>
            </a:pPr>
            <a:r>
              <a:rPr lang="es-419">
                <a:highlight>
                  <a:srgbClr val="000000"/>
                </a:highlight>
              </a:rPr>
              <a:t>características histológicas del estómago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283103" y="712140"/>
            <a:ext cx="6244200" cy="3835500"/>
          </a:xfrm>
          <a:prstGeom prst="rect">
            <a:avLst/>
          </a:prstGeom>
        </p:spPr>
        <p:txBody>
          <a:bodyPr wrap="square" lIns="91425" tIns="91425" rIns="91425" bIns="91425" anchor="ctr" anchorCtr="0">
            <a:noAutofit/>
          </a:bodyPr>
          <a:lstStyle/>
          <a:p>
            <a:pPr lvl="0" rtl="0">
              <a:spcBef>
                <a:spcPts val="0"/>
              </a:spcBef>
              <a:buNone/>
            </a:pPr>
            <a:endParaRPr/>
          </a:p>
        </p:txBody>
      </p:sp>
      <p:pic>
        <p:nvPicPr>
          <p:cNvPr id="284" name="Shape 284"/>
          <p:cNvPicPr preferRelativeResize="0"/>
          <p:nvPr/>
        </p:nvPicPr>
        <p:blipFill>
          <a:blip r:embed="rId3">
            <a:alphaModFix/>
          </a:blip>
          <a:stretch>
            <a:fillRect/>
          </a:stretch>
        </p:blipFill>
        <p:spPr>
          <a:xfrm>
            <a:off x="167750" y="195000"/>
            <a:ext cx="8614225" cy="475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295425" y="83074"/>
            <a:ext cx="6244200" cy="1088700"/>
          </a:xfrm>
          <a:prstGeom prst="rect">
            <a:avLst/>
          </a:prstGeom>
        </p:spPr>
        <p:txBody>
          <a:bodyPr wrap="square" lIns="91425" tIns="91425" rIns="91425" bIns="91425" anchor="ctr" anchorCtr="0">
            <a:noAutofit/>
          </a:bodyPr>
          <a:lstStyle/>
          <a:p>
            <a:pPr lvl="0" rtl="0">
              <a:spcBef>
                <a:spcPts val="0"/>
              </a:spcBef>
              <a:buNone/>
            </a:pPr>
            <a:r>
              <a:rPr lang="es-419"/>
              <a:t>Pliegues </a:t>
            </a:r>
          </a:p>
        </p:txBody>
      </p:sp>
      <p:pic>
        <p:nvPicPr>
          <p:cNvPr id="290" name="Shape 290"/>
          <p:cNvPicPr preferRelativeResize="0"/>
          <p:nvPr/>
        </p:nvPicPr>
        <p:blipFill>
          <a:blip r:embed="rId3">
            <a:alphaModFix/>
          </a:blip>
          <a:stretch>
            <a:fillRect/>
          </a:stretch>
        </p:blipFill>
        <p:spPr>
          <a:xfrm>
            <a:off x="127750" y="1171774"/>
            <a:ext cx="4762500" cy="3505200"/>
          </a:xfrm>
          <a:prstGeom prst="rect">
            <a:avLst/>
          </a:prstGeom>
          <a:noFill/>
          <a:ln>
            <a:noFill/>
          </a:ln>
        </p:spPr>
      </p:pic>
      <p:pic>
        <p:nvPicPr>
          <p:cNvPr id="291" name="Shape 291"/>
          <p:cNvPicPr preferRelativeResize="0"/>
          <p:nvPr/>
        </p:nvPicPr>
        <p:blipFill>
          <a:blip r:embed="rId4">
            <a:alphaModFix/>
          </a:blip>
          <a:stretch>
            <a:fillRect/>
          </a:stretch>
        </p:blipFill>
        <p:spPr>
          <a:xfrm>
            <a:off x="5042650" y="0"/>
            <a:ext cx="3810000" cy="46769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estomago"/>
          <p:cNvPicPr>
            <a:picLocks noChangeAspect="1" noChangeArrowheads="1"/>
          </p:cNvPicPr>
          <p:nvPr/>
        </p:nvPicPr>
        <p:blipFill rotWithShape="1">
          <a:blip r:embed="rId2">
            <a:extLst>
              <a:ext uri="{28A0092B-C50C-407E-A947-70E740481C1C}">
                <a14:useLocalDpi xmlns:a14="http://schemas.microsoft.com/office/drawing/2010/main" val="0"/>
              </a:ext>
            </a:extLst>
          </a:blip>
          <a:srcRect t="36094" b="15927"/>
          <a:stretch/>
        </p:blipFill>
        <p:spPr bwMode="auto">
          <a:xfrm>
            <a:off x="2465766" y="789552"/>
            <a:ext cx="4482499" cy="323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68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298500" y="-86225"/>
            <a:ext cx="8845500" cy="1751400"/>
          </a:xfrm>
          <a:prstGeom prst="rect">
            <a:avLst/>
          </a:prstGeom>
        </p:spPr>
        <p:txBody>
          <a:bodyPr wrap="square" lIns="91425" tIns="91425" rIns="91425" bIns="91425" anchor="ctr" anchorCtr="0">
            <a:noAutofit/>
          </a:bodyPr>
          <a:lstStyle/>
          <a:p>
            <a:pPr marL="457200" lvl="0" indent="-228600" rtl="0">
              <a:spcBef>
                <a:spcPts val="0"/>
              </a:spcBef>
              <a:buChar char="●"/>
            </a:pPr>
            <a:r>
              <a:rPr lang="es-419"/>
              <a:t>Forma, porciones, y bordes.</a:t>
            </a:r>
          </a:p>
          <a:p>
            <a:pPr lvl="0" rtl="0">
              <a:spcBef>
                <a:spcPts val="0"/>
              </a:spcBef>
              <a:buNone/>
            </a:pPr>
            <a:endParaRPr/>
          </a:p>
        </p:txBody>
      </p:sp>
      <p:pic>
        <p:nvPicPr>
          <p:cNvPr id="136" name="Shape 136"/>
          <p:cNvPicPr preferRelativeResize="0"/>
          <p:nvPr/>
        </p:nvPicPr>
        <p:blipFill rotWithShape="1">
          <a:blip r:embed="rId3">
            <a:alphaModFix/>
          </a:blip>
          <a:srcRect b="7424"/>
          <a:stretch/>
        </p:blipFill>
        <p:spPr>
          <a:xfrm>
            <a:off x="6031575" y="746275"/>
            <a:ext cx="3035025" cy="3768173"/>
          </a:xfrm>
          <a:prstGeom prst="rect">
            <a:avLst/>
          </a:prstGeom>
          <a:noFill/>
          <a:ln>
            <a:noFill/>
          </a:ln>
        </p:spPr>
      </p:pic>
      <p:sp>
        <p:nvSpPr>
          <p:cNvPr id="137" name="Shape 137"/>
          <p:cNvSpPr txBox="1"/>
          <p:nvPr/>
        </p:nvSpPr>
        <p:spPr>
          <a:xfrm>
            <a:off x="372425" y="1134775"/>
            <a:ext cx="5782500" cy="3823800"/>
          </a:xfrm>
          <a:prstGeom prst="rect">
            <a:avLst/>
          </a:prstGeom>
          <a:noFill/>
          <a:ln>
            <a:noFill/>
          </a:ln>
        </p:spPr>
        <p:txBody>
          <a:bodyPr wrap="square" lIns="91425" tIns="91425" rIns="91425" bIns="91425" anchor="t" anchorCtr="0">
            <a:noAutofit/>
          </a:bodyPr>
          <a:lstStyle/>
          <a:p>
            <a:pPr marL="457200" lvl="0" indent="-381000" rtl="0">
              <a:spcBef>
                <a:spcPts val="0"/>
              </a:spcBef>
              <a:buSzPct val="100000"/>
              <a:buChar char="●"/>
            </a:pPr>
            <a:r>
              <a:rPr lang="es-419" sz="2400"/>
              <a:t>Variable</a:t>
            </a:r>
          </a:p>
          <a:p>
            <a:pPr marL="457200" lvl="0" indent="-381000" rtl="0">
              <a:spcBef>
                <a:spcPts val="0"/>
              </a:spcBef>
              <a:buSzPct val="100000"/>
              <a:buChar char="●"/>
            </a:pPr>
            <a:r>
              <a:rPr lang="es-419" sz="2400"/>
              <a:t>Forma: J  </a:t>
            </a:r>
          </a:p>
          <a:p>
            <a:pPr marL="457200" lvl="0" indent="-381000" rtl="0">
              <a:spcBef>
                <a:spcPts val="0"/>
              </a:spcBef>
              <a:buSzPct val="100000"/>
              <a:buChar char="●"/>
            </a:pPr>
            <a:r>
              <a:rPr lang="es-419" sz="2400"/>
              <a:t>Porciones: 2  </a:t>
            </a:r>
          </a:p>
          <a:p>
            <a:pPr marL="457200" lvl="0" indent="-381000" rtl="0">
              <a:spcBef>
                <a:spcPts val="0"/>
              </a:spcBef>
              <a:buSzPct val="100000"/>
              <a:buAutoNum type="arabicParenR"/>
            </a:pPr>
            <a:r>
              <a:rPr lang="es-419" sz="2400"/>
              <a:t>Vertical :Fundus,  cuerpo  </a:t>
            </a:r>
          </a:p>
          <a:p>
            <a:pPr marL="457200" lvl="0" indent="-381000" rtl="0">
              <a:spcBef>
                <a:spcPts val="0"/>
              </a:spcBef>
              <a:buSzPct val="100000"/>
              <a:buAutoNum type="arabicParenR"/>
            </a:pPr>
            <a:r>
              <a:rPr lang="es-419" sz="2400"/>
              <a:t>Horizontal:  Cavidad Pilórica</a:t>
            </a:r>
          </a:p>
          <a:p>
            <a:pPr marL="457200" lvl="0" indent="-381000" rtl="0">
              <a:spcBef>
                <a:spcPts val="0"/>
              </a:spcBef>
              <a:buSzPct val="100000"/>
              <a:buChar char="●"/>
            </a:pPr>
            <a:r>
              <a:rPr lang="es-419" sz="2400"/>
              <a:t>Dimensiones:  25 cm de alto  12 de ancho  8 de profundidad  </a:t>
            </a:r>
          </a:p>
          <a:p>
            <a:pPr marL="457200" lvl="0" indent="-381000" rtl="0">
              <a:spcBef>
                <a:spcPts val="0"/>
              </a:spcBef>
              <a:buSzPct val="100000"/>
              <a:buChar char="●"/>
            </a:pPr>
            <a:r>
              <a:rPr lang="es-419" sz="2400"/>
              <a:t>Caras:  Anterior ,Posterior  </a:t>
            </a:r>
          </a:p>
          <a:p>
            <a:pPr marL="457200" lvl="0" indent="-381000" rtl="0">
              <a:spcBef>
                <a:spcPts val="0"/>
              </a:spcBef>
              <a:buSzPct val="100000"/>
              <a:buChar char="●"/>
            </a:pPr>
            <a:r>
              <a:rPr lang="es-419" sz="2400"/>
              <a:t>Bordes:  Curvatura Mayor  Curvatura Menor</a:t>
            </a:r>
          </a:p>
          <a:p>
            <a:pPr lvl="0" rtl="0">
              <a:spcBef>
                <a:spcPts val="0"/>
              </a:spcBef>
              <a:buNone/>
            </a:pPr>
            <a:endParaRPr sz="2400"/>
          </a:p>
          <a:p>
            <a:pPr lvl="0" rtl="0">
              <a:spcBef>
                <a:spcPts val="0"/>
              </a:spcBef>
              <a:buNone/>
            </a:pPr>
            <a:endParaRPr sz="2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REGIÓN FÚNDICO - CORPORAL </a:t>
            </a:r>
          </a:p>
        </p:txBody>
      </p:sp>
      <p:sp>
        <p:nvSpPr>
          <p:cNvPr id="3" name="2 Marcador de contenido"/>
          <p:cNvSpPr>
            <a:spLocks noGrp="1"/>
          </p:cNvSpPr>
          <p:nvPr>
            <p:ph idx="1"/>
          </p:nvPr>
        </p:nvSpPr>
        <p:spPr>
          <a:xfrm>
            <a:off x="1223628" y="1059582"/>
            <a:ext cx="2916324" cy="1674186"/>
          </a:xfrm>
        </p:spPr>
        <p:txBody>
          <a:bodyPr>
            <a:normAutofit fontScale="92500"/>
          </a:bodyPr>
          <a:lstStyle/>
          <a:p>
            <a:pPr marL="0" indent="0">
              <a:buNone/>
            </a:pPr>
            <a:r>
              <a:rPr lang="es-MX" sz="1350" dirty="0"/>
              <a:t>El estomago se divide en 3 regiones: </a:t>
            </a:r>
          </a:p>
          <a:p>
            <a:pPr marL="0" indent="0">
              <a:buNone/>
            </a:pPr>
            <a:endParaRPr lang="es-MX" sz="1350" dirty="0"/>
          </a:p>
          <a:p>
            <a:r>
              <a:rPr lang="es-MX" sz="1350" b="1" dirty="0">
                <a:solidFill>
                  <a:schemeClr val="bg2"/>
                </a:solidFill>
              </a:rPr>
              <a:t>REGIÓN CARDIAL: </a:t>
            </a:r>
            <a:r>
              <a:rPr lang="es-MX" sz="1350" dirty="0"/>
              <a:t>secreta sustancias mucosas </a:t>
            </a:r>
            <a:r>
              <a:rPr lang="es-MX" sz="1350" dirty="0" err="1"/>
              <a:t>mucoide</a:t>
            </a:r>
            <a:r>
              <a:rPr lang="es-MX" sz="1350" dirty="0"/>
              <a:t> alcalina</a:t>
            </a:r>
          </a:p>
          <a:p>
            <a:r>
              <a:rPr lang="es-MX" sz="1350" b="1" dirty="0"/>
              <a:t>REGIÓN PILÓRICA: </a:t>
            </a:r>
            <a:r>
              <a:rPr lang="es-MX" sz="1350" dirty="0"/>
              <a:t>secreta moco y enzima proteolicas (dirigen a las proteínas, reducen inflamación)</a:t>
            </a:r>
          </a:p>
          <a:p>
            <a:pPr marL="0" indent="0">
              <a:buNone/>
            </a:pPr>
            <a:endParaRPr lang="es-MX" sz="1500" dirty="0">
              <a:solidFill>
                <a:srgbClr val="FF0000"/>
              </a:solidFill>
            </a:endParaRPr>
          </a:p>
          <a:p>
            <a:endParaRPr lang="es-MX" dirty="0"/>
          </a:p>
        </p:txBody>
      </p:sp>
      <p:sp>
        <p:nvSpPr>
          <p:cNvPr id="4" name="3 CuadroTexto"/>
          <p:cNvSpPr txBox="1"/>
          <p:nvPr/>
        </p:nvSpPr>
        <p:spPr>
          <a:xfrm>
            <a:off x="4247963" y="2733768"/>
            <a:ext cx="3848901" cy="1954381"/>
          </a:xfrm>
          <a:prstGeom prst="rect">
            <a:avLst/>
          </a:prstGeom>
          <a:noFill/>
        </p:spPr>
        <p:txBody>
          <a:bodyPr wrap="square" rtlCol="0">
            <a:spAutoFit/>
          </a:bodyPr>
          <a:lstStyle/>
          <a:p>
            <a:pPr marL="214313" indent="-214313">
              <a:buFont typeface="Arial" panose="020B0604020202020204" pitchFamily="34" charset="0"/>
              <a:buChar char="•"/>
            </a:pPr>
            <a:r>
              <a:rPr lang="es-MX" sz="1050" b="1" dirty="0">
                <a:solidFill>
                  <a:srgbClr val="FF0000"/>
                </a:solidFill>
              </a:rPr>
              <a:t>REGIÓN FUNDICA </a:t>
            </a:r>
          </a:p>
          <a:p>
            <a:r>
              <a:rPr lang="es-MX" sz="1200" dirty="0"/>
              <a:t>Se presenta en tres tipos de célula con funciones </a:t>
            </a:r>
            <a:r>
              <a:rPr lang="es-MX" sz="1600" dirty="0">
                <a:solidFill>
                  <a:schemeClr val="tx1">
                    <a:lumMod val="95000"/>
                  </a:schemeClr>
                </a:solidFill>
              </a:rPr>
              <a:t>diferentes: </a:t>
            </a:r>
          </a:p>
          <a:p>
            <a:r>
              <a:rPr lang="es-MX" sz="1200" dirty="0">
                <a:solidFill>
                  <a:schemeClr val="tx1">
                    <a:lumMod val="95000"/>
                  </a:schemeClr>
                </a:solidFill>
              </a:rPr>
              <a:t>-células principales del cuello: células que secretan moco  </a:t>
            </a:r>
          </a:p>
          <a:p>
            <a:r>
              <a:rPr lang="es-MX" sz="1200" dirty="0">
                <a:solidFill>
                  <a:schemeClr val="tx1">
                    <a:lumMod val="95000"/>
                  </a:schemeClr>
                </a:solidFill>
              </a:rPr>
              <a:t>-células principales del cuerpo: son productoras de las enzimas  </a:t>
            </a:r>
          </a:p>
          <a:p>
            <a:r>
              <a:rPr lang="es-MX" sz="1200" dirty="0">
                <a:solidFill>
                  <a:schemeClr val="tx1">
                    <a:lumMod val="95000"/>
                  </a:schemeClr>
                </a:solidFill>
              </a:rPr>
              <a:t>-células parietales: son las que producen el acido clorhídrico de jugo gástrico.</a:t>
            </a:r>
          </a:p>
          <a:p>
            <a:endParaRPr lang="es-MX" sz="1050" dirty="0"/>
          </a:p>
        </p:txBody>
      </p:sp>
      <p:pic>
        <p:nvPicPr>
          <p:cNvPr id="3082" name="Picture 10" descr="Resultado de imagen para region antral del estom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0760" y="2841780"/>
            <a:ext cx="2391611" cy="2056786"/>
          </a:xfrm>
          <a:prstGeom prst="rect">
            <a:avLst/>
          </a:prstGeom>
          <a:noFill/>
          <a:extLst>
            <a:ext uri="{909E8E84-426E-40DD-AFC4-6F175D3DCCD1}">
              <a14:hiddenFill xmlns:a14="http://schemas.microsoft.com/office/drawing/2010/main">
                <a:solidFill>
                  <a:srgbClr val="FFFFFF"/>
                </a:solidFill>
              </a14:hiddenFill>
            </a:ext>
          </a:extLst>
        </p:spPr>
      </p:pic>
      <p:sp>
        <p:nvSpPr>
          <p:cNvPr id="5" name="4 Flecha abajo"/>
          <p:cNvSpPr/>
          <p:nvPr/>
        </p:nvSpPr>
        <p:spPr>
          <a:xfrm flipH="1">
            <a:off x="2693630" y="2881526"/>
            <a:ext cx="162018" cy="324036"/>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Tree>
    <p:extLst>
      <p:ext uri="{BB962C8B-B14F-4D97-AF65-F5344CB8AC3E}">
        <p14:creationId xmlns:p14="http://schemas.microsoft.com/office/powerpoint/2010/main" val="36251090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5900" y="8450"/>
            <a:ext cx="6172200" cy="857250"/>
          </a:xfrm>
        </p:spPr>
        <p:txBody>
          <a:bodyPr>
            <a:normAutofit/>
          </a:bodyPr>
          <a:lstStyle/>
          <a:p>
            <a:r>
              <a:rPr lang="es-MX" sz="2700" dirty="0"/>
              <a:t>REGIÓN ANTRAL </a:t>
            </a:r>
          </a:p>
        </p:txBody>
      </p:sp>
      <p:pic>
        <p:nvPicPr>
          <p:cNvPr id="4098" name="Picture 2" descr="Resultado de imagen para region antral del estom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789552"/>
            <a:ext cx="4752528" cy="4087176"/>
          </a:xfrm>
          <a:prstGeom prst="rect">
            <a:avLst/>
          </a:prstGeom>
          <a:noFill/>
          <a:extLst>
            <a:ext uri="{909E8E84-426E-40DD-AFC4-6F175D3DCCD1}">
              <a14:hiddenFill xmlns:a14="http://schemas.microsoft.com/office/drawing/2010/main">
                <a:solidFill>
                  <a:srgbClr val="FFFFFF"/>
                </a:solidFill>
              </a14:hiddenFill>
            </a:ext>
          </a:extLst>
        </p:spPr>
      </p:pic>
      <p:sp>
        <p:nvSpPr>
          <p:cNvPr id="4" name="3 Flecha abajo"/>
          <p:cNvSpPr/>
          <p:nvPr/>
        </p:nvSpPr>
        <p:spPr>
          <a:xfrm rot="17901684">
            <a:off x="3433151" y="3057404"/>
            <a:ext cx="216024" cy="363631"/>
          </a:xfrm>
          <a:prstGeom prst="downArrow">
            <a:avLst>
              <a:gd name="adj1" fmla="val 50000"/>
              <a:gd name="adj2" fmla="val 3671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Tree>
    <p:extLst>
      <p:ext uri="{BB962C8B-B14F-4D97-AF65-F5344CB8AC3E}">
        <p14:creationId xmlns:p14="http://schemas.microsoft.com/office/powerpoint/2010/main" val="15600956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5112060" y="348757"/>
            <a:ext cx="2646294" cy="1421650"/>
          </a:xfrm>
        </p:spPr>
        <p:txBody>
          <a:bodyPr>
            <a:normAutofit/>
          </a:bodyPr>
          <a:lstStyle/>
          <a:p>
            <a:pPr>
              <a:buFont typeface="Wingdings" panose="05000000000000000000" pitchFamily="2" charset="2"/>
              <a:buChar char="Ø"/>
            </a:pPr>
            <a:r>
              <a:rPr lang="es-MX" sz="1500" dirty="0"/>
              <a:t>La pared del estomago esta formado por </a:t>
            </a:r>
            <a:r>
              <a:rPr lang="es-MX" sz="1500" dirty="0">
                <a:solidFill>
                  <a:srgbClr val="FF0000"/>
                </a:solidFill>
              </a:rPr>
              <a:t>varias capas.</a:t>
            </a:r>
          </a:p>
        </p:txBody>
      </p:sp>
      <p:pic>
        <p:nvPicPr>
          <p:cNvPr id="4" name="Picture 2" descr="Los tejidos del estómago&#10; La pared del estómago está formada por las capas&#10;características de todo el tubo digestivo:&#10; L..."/>
          <p:cNvPicPr>
            <a:picLocks noChangeAspect="1" noChangeArrowheads="1"/>
          </p:cNvPicPr>
          <p:nvPr/>
        </p:nvPicPr>
        <p:blipFill rotWithShape="1">
          <a:blip r:embed="rId2">
            <a:extLst>
              <a:ext uri="{28A0092B-C50C-407E-A947-70E740481C1C}">
                <a14:useLocalDpi xmlns:a14="http://schemas.microsoft.com/office/drawing/2010/main" val="0"/>
              </a:ext>
            </a:extLst>
          </a:blip>
          <a:srcRect l="8992" t="38822" r="15772" b="7097"/>
          <a:stretch/>
        </p:blipFill>
        <p:spPr bwMode="auto">
          <a:xfrm>
            <a:off x="1493658" y="1059583"/>
            <a:ext cx="4139732" cy="33594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378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sz="2700" dirty="0"/>
              <a:t>MUCOSA</a:t>
            </a:r>
            <a:r>
              <a:rPr lang="es-MX" dirty="0"/>
              <a:t> </a:t>
            </a:r>
          </a:p>
        </p:txBody>
      </p:sp>
      <p:sp>
        <p:nvSpPr>
          <p:cNvPr id="3" name="2 Marcador de contenido"/>
          <p:cNvSpPr>
            <a:spLocks noGrp="1"/>
          </p:cNvSpPr>
          <p:nvPr>
            <p:ph idx="1"/>
          </p:nvPr>
        </p:nvSpPr>
        <p:spPr>
          <a:xfrm>
            <a:off x="1143000" y="1005576"/>
            <a:ext cx="4077073" cy="2268252"/>
          </a:xfrm>
        </p:spPr>
        <p:txBody>
          <a:bodyPr>
            <a:noAutofit/>
          </a:bodyPr>
          <a:lstStyle/>
          <a:p>
            <a:pPr marL="0" indent="0">
              <a:buNone/>
            </a:pPr>
            <a:r>
              <a:rPr lang="es-MX" sz="1500" dirty="0"/>
              <a:t>La mucosa del estomago representa  3 subcapas</a:t>
            </a:r>
          </a:p>
          <a:p>
            <a:pPr marL="0" indent="0">
              <a:buNone/>
            </a:pPr>
            <a:r>
              <a:rPr lang="es-MX" sz="1500" dirty="0"/>
              <a:t> </a:t>
            </a:r>
          </a:p>
          <a:p>
            <a:pPr>
              <a:buFont typeface="Wingdings" panose="05000000000000000000" pitchFamily="2" charset="2"/>
              <a:buChar char="Ø"/>
            </a:pPr>
            <a:r>
              <a:rPr lang="es-MX" sz="1500" dirty="0"/>
              <a:t>El  epitelio </a:t>
            </a:r>
          </a:p>
          <a:p>
            <a:pPr>
              <a:buFont typeface="Wingdings" panose="05000000000000000000" pitchFamily="2" charset="2"/>
              <a:buChar char="Ø"/>
            </a:pPr>
            <a:r>
              <a:rPr lang="es-MX" sz="1500" dirty="0"/>
              <a:t>La lamina propia de la mucosa: formada por el tejido conectivo laxo, posee glándulas secretoras de mucus y enzimas. </a:t>
            </a:r>
          </a:p>
          <a:p>
            <a:pPr>
              <a:buFont typeface="Wingdings" panose="05000000000000000000" pitchFamily="2" charset="2"/>
              <a:buChar char="Ø"/>
            </a:pPr>
            <a:r>
              <a:rPr lang="es-MX" sz="1500" dirty="0"/>
              <a:t>La lamina muscular de la mucosa: representa dos capas poco diferenciadas entre si.  </a:t>
            </a:r>
          </a:p>
        </p:txBody>
      </p:sp>
      <p:pic>
        <p:nvPicPr>
          <p:cNvPr id="5126"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l="30088" t="40246" r="42866" b="15815"/>
          <a:stretch/>
        </p:blipFill>
        <p:spPr bwMode="auto">
          <a:xfrm>
            <a:off x="5348330" y="1005577"/>
            <a:ext cx="2639292" cy="24106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5 Elipse"/>
          <p:cNvSpPr/>
          <p:nvPr/>
        </p:nvSpPr>
        <p:spPr>
          <a:xfrm>
            <a:off x="5348330" y="1707654"/>
            <a:ext cx="864096" cy="4050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Tree>
    <p:extLst>
      <p:ext uri="{BB962C8B-B14F-4D97-AF65-F5344CB8AC3E}">
        <p14:creationId xmlns:p14="http://schemas.microsoft.com/office/powerpoint/2010/main" val="3629227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93658" y="141480"/>
            <a:ext cx="6172200" cy="702078"/>
          </a:xfrm>
        </p:spPr>
        <p:txBody>
          <a:bodyPr>
            <a:normAutofit/>
          </a:bodyPr>
          <a:lstStyle/>
          <a:p>
            <a:r>
              <a:rPr lang="es-MX" sz="2700" dirty="0"/>
              <a:t>SUBMUCOSA </a:t>
            </a:r>
          </a:p>
        </p:txBody>
      </p:sp>
      <p:sp>
        <p:nvSpPr>
          <p:cNvPr id="3" name="2 Marcador de contenido"/>
          <p:cNvSpPr>
            <a:spLocks noGrp="1"/>
          </p:cNvSpPr>
          <p:nvPr>
            <p:ph idx="1"/>
          </p:nvPr>
        </p:nvSpPr>
        <p:spPr>
          <a:xfrm>
            <a:off x="1439652" y="951570"/>
            <a:ext cx="6172200" cy="885546"/>
          </a:xfrm>
        </p:spPr>
        <p:txBody>
          <a:bodyPr>
            <a:normAutofit fontScale="62500" lnSpcReduction="20000"/>
          </a:bodyPr>
          <a:lstStyle/>
          <a:p>
            <a:r>
              <a:rPr lang="es-MX" dirty="0"/>
              <a:t>Formada por tejido conjuntivo moderadamente denso ( tejido de sostén que conecta o une las diversas partes del cuerpo), en el cual se encuentran numerosos vasos sanguíneos, linfáticos y terminaciones nerviosas y esta debajo de la mucosa. </a:t>
            </a: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925" t="41584" r="41751" b="15559"/>
          <a:stretch/>
        </p:blipFill>
        <p:spPr bwMode="auto">
          <a:xfrm>
            <a:off x="3059832" y="1923678"/>
            <a:ext cx="3294366" cy="31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991607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MUSCULAR </a:t>
            </a:r>
          </a:p>
        </p:txBody>
      </p:sp>
      <p:sp>
        <p:nvSpPr>
          <p:cNvPr id="3" name="2 Marcador de contenido"/>
          <p:cNvSpPr>
            <a:spLocks noGrp="1"/>
          </p:cNvSpPr>
          <p:nvPr>
            <p:ph idx="1"/>
          </p:nvPr>
        </p:nvSpPr>
        <p:spPr/>
        <p:txBody>
          <a:bodyPr/>
          <a:lstStyle/>
          <a:p>
            <a:pPr marL="0" indent="0">
              <a:buNone/>
            </a:pPr>
            <a:r>
              <a:rPr lang="es-MX" sz="1500" dirty="0"/>
              <a:t>La capa muscular gástrica puede considerarse como el </a:t>
            </a:r>
            <a:r>
              <a:rPr lang="es-MX" sz="1500" b="1" dirty="0"/>
              <a:t>músculo gástrico </a:t>
            </a:r>
            <a:r>
              <a:rPr lang="es-MX" sz="1500" dirty="0"/>
              <a:t>porque gracias a sus contracciones (movimientos peristálticos)  el bolo alimenticio se mezcla con los jugos gástricos y se desplaza hacia el píloro.</a:t>
            </a:r>
          </a:p>
          <a:p>
            <a:pPr marL="0" indent="0" algn="just">
              <a:buNone/>
            </a:pPr>
            <a:endParaRPr lang="es-MX" dirty="0"/>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925" t="41584" r="41751" b="15559"/>
          <a:stretch/>
        </p:blipFill>
        <p:spPr bwMode="auto">
          <a:xfrm>
            <a:off x="3054079" y="1895750"/>
            <a:ext cx="3294366" cy="31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157987" y="3780955"/>
            <a:ext cx="711935" cy="46498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cxnSp>
        <p:nvCxnSpPr>
          <p:cNvPr id="7" name="6 Conector recto de flecha"/>
          <p:cNvCxnSpPr/>
          <p:nvPr/>
        </p:nvCxnSpPr>
        <p:spPr>
          <a:xfrm flipH="1">
            <a:off x="3869922" y="3665316"/>
            <a:ext cx="549917" cy="19545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5627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SEROSA O ADVENTICIA  </a:t>
            </a:r>
          </a:p>
        </p:txBody>
      </p:sp>
      <p:sp>
        <p:nvSpPr>
          <p:cNvPr id="3" name="2 Marcador de contenido"/>
          <p:cNvSpPr>
            <a:spLocks noGrp="1"/>
          </p:cNvSpPr>
          <p:nvPr>
            <p:ph idx="1"/>
          </p:nvPr>
        </p:nvSpPr>
        <p:spPr>
          <a:xfrm>
            <a:off x="1493658" y="843559"/>
            <a:ext cx="6172200" cy="3394472"/>
          </a:xfrm>
        </p:spPr>
        <p:txBody>
          <a:bodyPr>
            <a:normAutofit/>
          </a:bodyPr>
          <a:lstStyle/>
          <a:p>
            <a:pPr marL="0" indent="0">
              <a:buNone/>
            </a:pPr>
            <a:r>
              <a:rPr lang="es-MX" sz="1500" dirty="0"/>
              <a:t>La capa serosa, constituida por tejido conectivo laxo tapizado por una capa epitelial llamada </a:t>
            </a:r>
            <a:r>
              <a:rPr lang="es-MX" sz="1500" b="1" dirty="0" err="1"/>
              <a:t>mesotelio</a:t>
            </a:r>
            <a:r>
              <a:rPr lang="es-MX" sz="1500" b="1" dirty="0"/>
              <a:t> </a:t>
            </a:r>
            <a:r>
              <a:rPr lang="es-MX" sz="1500" dirty="0"/>
              <a:t>, envuelve al estómago en toda su extensión, expandiéndose en sus curvaturas para formar el omento menor, el omento mayor y el ligamiento </a:t>
            </a:r>
            <a:r>
              <a:rPr lang="es-MX" sz="1500" dirty="0" err="1"/>
              <a:t>gastrofrénico</a:t>
            </a:r>
            <a:r>
              <a:rPr lang="es-MX" sz="1500" dirty="0"/>
              <a:t>.</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925" t="41584" r="41751" b="15559"/>
          <a:stretch/>
        </p:blipFill>
        <p:spPr bwMode="auto">
          <a:xfrm>
            <a:off x="3056665" y="1936509"/>
            <a:ext cx="3294366" cy="3134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Elipse"/>
          <p:cNvSpPr/>
          <p:nvPr/>
        </p:nvSpPr>
        <p:spPr>
          <a:xfrm>
            <a:off x="3167844" y="4677984"/>
            <a:ext cx="648072" cy="4655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solidFill>
                <a:srgbClr val="FF0000"/>
              </a:solidFill>
            </a:endParaRPr>
          </a:p>
        </p:txBody>
      </p:sp>
      <p:cxnSp>
        <p:nvCxnSpPr>
          <p:cNvPr id="7" name="6 Conector recto de flecha"/>
          <p:cNvCxnSpPr/>
          <p:nvPr/>
        </p:nvCxnSpPr>
        <p:spPr>
          <a:xfrm flipH="1">
            <a:off x="3815916" y="4353948"/>
            <a:ext cx="378042"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8 Conector recto de flecha"/>
          <p:cNvCxnSpPr/>
          <p:nvPr/>
        </p:nvCxnSpPr>
        <p:spPr>
          <a:xfrm flipH="1">
            <a:off x="3702017" y="4461960"/>
            <a:ext cx="540060" cy="2160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765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GLÁNDULAS DEL ESTOMAGO </a:t>
            </a:r>
          </a:p>
        </p:txBody>
      </p:sp>
      <p:pic>
        <p:nvPicPr>
          <p:cNvPr id="2050" name="Picture 2" descr="Resultado de imagen para glandulas del estomago"/>
          <p:cNvPicPr>
            <a:picLocks noChangeAspect="1" noChangeArrowheads="1"/>
          </p:cNvPicPr>
          <p:nvPr/>
        </p:nvPicPr>
        <p:blipFill rotWithShape="1">
          <a:blip r:embed="rId2">
            <a:extLst>
              <a:ext uri="{28A0092B-C50C-407E-A947-70E740481C1C}">
                <a14:useLocalDpi xmlns:a14="http://schemas.microsoft.com/office/drawing/2010/main" val="0"/>
              </a:ext>
            </a:extLst>
          </a:blip>
          <a:srcRect l="792" t="22987" r="73811" b="45690"/>
          <a:stretch/>
        </p:blipFill>
        <p:spPr bwMode="auto">
          <a:xfrm>
            <a:off x="1385646" y="843559"/>
            <a:ext cx="2646294" cy="2447822"/>
          </a:xfrm>
          <a:prstGeom prst="rect">
            <a:avLst/>
          </a:prstGeom>
          <a:noFill/>
          <a:extLst>
            <a:ext uri="{909E8E84-426E-40DD-AFC4-6F175D3DCCD1}">
              <a14:hiddenFill xmlns:a14="http://schemas.microsoft.com/office/drawing/2010/main">
                <a:solidFill>
                  <a:srgbClr val="FFFFFF"/>
                </a:solidFill>
              </a14:hiddenFill>
            </a:ext>
          </a:extLst>
        </p:spPr>
      </p:pic>
      <p:sp>
        <p:nvSpPr>
          <p:cNvPr id="4" name="3 CuadroTexto"/>
          <p:cNvSpPr txBox="1"/>
          <p:nvPr/>
        </p:nvSpPr>
        <p:spPr>
          <a:xfrm>
            <a:off x="4220580" y="1029837"/>
            <a:ext cx="3780420" cy="1223412"/>
          </a:xfrm>
          <a:prstGeom prst="rect">
            <a:avLst/>
          </a:prstGeom>
          <a:noFill/>
        </p:spPr>
        <p:txBody>
          <a:bodyPr wrap="square" rtlCol="0">
            <a:spAutoFit/>
          </a:bodyPr>
          <a:lstStyle/>
          <a:p>
            <a:r>
              <a:rPr lang="es-MX" sz="1050" dirty="0"/>
              <a:t>Son las glándulas:</a:t>
            </a:r>
          </a:p>
          <a:p>
            <a:r>
              <a:rPr lang="es-MX" sz="1050" dirty="0"/>
              <a:t> Cardiacas</a:t>
            </a:r>
          </a:p>
          <a:p>
            <a:r>
              <a:rPr lang="es-MX" sz="1050" dirty="0"/>
              <a:t> </a:t>
            </a:r>
            <a:r>
              <a:rPr lang="es-MX" sz="1050" dirty="0" err="1"/>
              <a:t>Fúndicas</a:t>
            </a:r>
            <a:r>
              <a:rPr lang="es-MX" sz="1050" dirty="0"/>
              <a:t> </a:t>
            </a:r>
          </a:p>
          <a:p>
            <a:r>
              <a:rPr lang="es-MX" sz="1050" dirty="0"/>
              <a:t> Pilóricas. </a:t>
            </a:r>
          </a:p>
          <a:p>
            <a:endParaRPr lang="es-MX" sz="1050" dirty="0"/>
          </a:p>
          <a:p>
            <a:r>
              <a:rPr lang="es-MX" sz="1050" dirty="0"/>
              <a:t>Son tubulares rectas.</a:t>
            </a:r>
          </a:p>
          <a:p>
            <a:r>
              <a:rPr lang="es-MX" sz="1050" dirty="0"/>
              <a:t>Representan 3 regiones: istmo, cuello y base</a:t>
            </a:r>
          </a:p>
        </p:txBody>
      </p:sp>
      <p:pic>
        <p:nvPicPr>
          <p:cNvPr id="6" name="Picture 4" descr="Resultado de imagen para glandulas del estomago histologia"/>
          <p:cNvPicPr>
            <a:picLocks noChangeAspect="1" noChangeArrowheads="1"/>
          </p:cNvPicPr>
          <p:nvPr/>
        </p:nvPicPr>
        <p:blipFill rotWithShape="1">
          <a:blip r:embed="rId3">
            <a:extLst>
              <a:ext uri="{28A0092B-C50C-407E-A947-70E740481C1C}">
                <a14:useLocalDpi xmlns:a14="http://schemas.microsoft.com/office/drawing/2010/main" val="0"/>
              </a:ext>
            </a:extLst>
          </a:blip>
          <a:srcRect r="35816"/>
          <a:stretch/>
        </p:blipFill>
        <p:spPr bwMode="auto">
          <a:xfrm>
            <a:off x="5166066" y="2974976"/>
            <a:ext cx="2322258" cy="20743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sultado de imagen para glandulas del estomago histologia"/>
          <p:cNvPicPr>
            <a:picLocks noChangeAspect="1" noChangeArrowheads="1"/>
          </p:cNvPicPr>
          <p:nvPr/>
        </p:nvPicPr>
        <p:blipFill rotWithShape="1">
          <a:blip r:embed="rId3">
            <a:extLst>
              <a:ext uri="{28A0092B-C50C-407E-A947-70E740481C1C}">
                <a14:useLocalDpi xmlns:a14="http://schemas.microsoft.com/office/drawing/2010/main" val="0"/>
              </a:ext>
            </a:extLst>
          </a:blip>
          <a:srcRect l="67969" b="79151"/>
          <a:stretch/>
        </p:blipFill>
        <p:spPr bwMode="auto">
          <a:xfrm>
            <a:off x="3362492" y="4012173"/>
            <a:ext cx="1716176" cy="640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0772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8" name="Picture 8" descr="Resultado de imagen para glandulas del estomago histologia"/>
          <p:cNvPicPr>
            <a:picLocks noChangeAspect="1" noChangeArrowheads="1"/>
          </p:cNvPicPr>
          <p:nvPr/>
        </p:nvPicPr>
        <p:blipFill rotWithShape="1">
          <a:blip r:embed="rId2">
            <a:extLst>
              <a:ext uri="{28A0092B-C50C-407E-A947-70E740481C1C}">
                <a14:useLocalDpi xmlns:a14="http://schemas.microsoft.com/office/drawing/2010/main" val="0"/>
              </a:ext>
            </a:extLst>
          </a:blip>
          <a:srcRect l="8854" t="41869" r="57230"/>
          <a:stretch/>
        </p:blipFill>
        <p:spPr bwMode="auto">
          <a:xfrm>
            <a:off x="1655676" y="2733768"/>
            <a:ext cx="2592288" cy="22142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Resultado de imagen para glandulas del estomago histologia"/>
          <p:cNvPicPr>
            <a:picLocks noChangeAspect="1" noChangeArrowheads="1"/>
          </p:cNvPicPr>
          <p:nvPr/>
        </p:nvPicPr>
        <p:blipFill rotWithShape="1">
          <a:blip r:embed="rId2">
            <a:extLst>
              <a:ext uri="{28A0092B-C50C-407E-A947-70E740481C1C}">
                <a14:useLocalDpi xmlns:a14="http://schemas.microsoft.com/office/drawing/2010/main" val="0"/>
              </a:ext>
            </a:extLst>
          </a:blip>
          <a:srcRect l="4943" t="31288" r="55221" b="59486"/>
          <a:stretch/>
        </p:blipFill>
        <p:spPr bwMode="auto">
          <a:xfrm>
            <a:off x="4510552" y="3525205"/>
            <a:ext cx="3085187" cy="536432"/>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57172" t="45325" r="8858" b="486"/>
          <a:stretch/>
        </p:blipFill>
        <p:spPr bwMode="auto">
          <a:xfrm>
            <a:off x="1655676" y="249492"/>
            <a:ext cx="2592288" cy="2232290"/>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52279" t="31581" r="4403" b="58635"/>
          <a:stretch/>
        </p:blipFill>
        <p:spPr bwMode="auto">
          <a:xfrm>
            <a:off x="4510553" y="1102432"/>
            <a:ext cx="2841271" cy="48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6534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SECRECIÓN </a:t>
            </a:r>
          </a:p>
        </p:txBody>
      </p:sp>
      <p:sp>
        <p:nvSpPr>
          <p:cNvPr id="5" name="4 CuadroTexto"/>
          <p:cNvSpPr txBox="1"/>
          <p:nvPr/>
        </p:nvSpPr>
        <p:spPr>
          <a:xfrm>
            <a:off x="1223628" y="1059583"/>
            <a:ext cx="3319797" cy="3323987"/>
          </a:xfrm>
          <a:prstGeom prst="rect">
            <a:avLst/>
          </a:prstGeom>
          <a:noFill/>
        </p:spPr>
        <p:txBody>
          <a:bodyPr wrap="square" rtlCol="0">
            <a:spAutoFit/>
          </a:bodyPr>
          <a:lstStyle/>
          <a:p>
            <a:r>
              <a:rPr lang="es-MX" dirty="0">
                <a:solidFill>
                  <a:schemeClr val="tx1">
                    <a:lumMod val="95000"/>
                  </a:schemeClr>
                </a:solidFill>
              </a:rPr>
              <a:t>La mucosa gástrica posee dos tipos de glándulas tubulares importantes:</a:t>
            </a:r>
          </a:p>
          <a:p>
            <a:endParaRPr lang="es-MX" dirty="0">
              <a:solidFill>
                <a:schemeClr val="tx1">
                  <a:lumMod val="95000"/>
                </a:schemeClr>
              </a:solidFill>
            </a:endParaRPr>
          </a:p>
          <a:p>
            <a:endParaRPr lang="es-MX" dirty="0">
              <a:solidFill>
                <a:schemeClr val="tx1">
                  <a:lumMod val="95000"/>
                </a:schemeClr>
              </a:solidFill>
            </a:endParaRPr>
          </a:p>
          <a:p>
            <a:r>
              <a:rPr lang="es-MX" dirty="0">
                <a:solidFill>
                  <a:schemeClr val="tx1">
                    <a:lumMod val="95000"/>
                  </a:schemeClr>
                </a:solidFill>
              </a:rPr>
              <a:t>Las glándulas </a:t>
            </a:r>
            <a:r>
              <a:rPr lang="es-MX" dirty="0" err="1">
                <a:solidFill>
                  <a:schemeClr val="tx1">
                    <a:lumMod val="95000"/>
                  </a:schemeClr>
                </a:solidFill>
              </a:rPr>
              <a:t>oxínticas</a:t>
            </a:r>
            <a:r>
              <a:rPr lang="es-MX" dirty="0">
                <a:solidFill>
                  <a:schemeClr val="tx1">
                    <a:lumMod val="95000"/>
                  </a:schemeClr>
                </a:solidFill>
              </a:rPr>
              <a:t> (acido clorhídrico, pepsinogeno, factor intrínseco y como) se encuentran en el fondo gástrico constituyen  el 80% de las glándulas. </a:t>
            </a:r>
          </a:p>
          <a:p>
            <a:endParaRPr lang="es-MX" dirty="0">
              <a:solidFill>
                <a:schemeClr val="tx1">
                  <a:lumMod val="95000"/>
                </a:schemeClr>
              </a:solidFill>
            </a:endParaRPr>
          </a:p>
          <a:p>
            <a:endParaRPr lang="es-MX" dirty="0">
              <a:solidFill>
                <a:schemeClr val="tx1">
                  <a:lumMod val="95000"/>
                </a:schemeClr>
              </a:solidFill>
            </a:endParaRPr>
          </a:p>
          <a:p>
            <a:r>
              <a:rPr lang="es-MX" dirty="0">
                <a:solidFill>
                  <a:schemeClr val="tx1">
                    <a:lumMod val="95000"/>
                  </a:schemeClr>
                </a:solidFill>
              </a:rPr>
              <a:t>Las glándulas pilóricas (moco para la protección de píloro y gastrina) se localizan en el antro y conforman el 20% de las glándulas. </a:t>
            </a:r>
          </a:p>
        </p:txBody>
      </p:sp>
      <p:pic>
        <p:nvPicPr>
          <p:cNvPr id="4100" name="Picture 4" descr="SECRECIONES DE LAS GLÁNDULAS OXÍNTICAS&#10;Secretan moco&#10;&#10;Grandes&#10;cantidades de&#10;pepsinógeno&#10;&#10;Ácido clorhídrico,&#10;factor intrins..."/>
          <p:cNvPicPr>
            <a:picLocks noChangeAspect="1" noChangeArrowheads="1"/>
          </p:cNvPicPr>
          <p:nvPr/>
        </p:nvPicPr>
        <p:blipFill rotWithShape="1">
          <a:blip r:embed="rId2">
            <a:extLst>
              <a:ext uri="{28A0092B-C50C-407E-A947-70E740481C1C}">
                <a14:useLocalDpi xmlns:a14="http://schemas.microsoft.com/office/drawing/2010/main" val="0"/>
              </a:ext>
            </a:extLst>
          </a:blip>
          <a:srcRect l="4179" t="15221" r="12834" b="4612"/>
          <a:stretch/>
        </p:blipFill>
        <p:spPr bwMode="auto">
          <a:xfrm>
            <a:off x="4822631" y="843558"/>
            <a:ext cx="2617842" cy="189865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Resultado de imagen para secrecion de las glandulas piloric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00" y="2933886"/>
            <a:ext cx="3186354" cy="1856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459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2" name="Shape 142"/>
          <p:cNvPicPr preferRelativeResize="0"/>
          <p:nvPr/>
        </p:nvPicPr>
        <p:blipFill rotWithShape="1">
          <a:blip r:embed="rId3">
            <a:alphaModFix/>
          </a:blip>
          <a:srcRect l="45399" t="16948" r="24452" b="21012"/>
          <a:stretch/>
        </p:blipFill>
        <p:spPr>
          <a:xfrm>
            <a:off x="2066037" y="-145200"/>
            <a:ext cx="4888575" cy="5655899"/>
          </a:xfrm>
          <a:prstGeom prst="rect">
            <a:avLst/>
          </a:prstGeom>
          <a:noFill/>
          <a:ln>
            <a:noFill/>
          </a:ln>
        </p:spPr>
      </p:pic>
      <p:cxnSp>
        <p:nvCxnSpPr>
          <p:cNvPr id="143" name="Shape 143"/>
          <p:cNvCxnSpPr/>
          <p:nvPr/>
        </p:nvCxnSpPr>
        <p:spPr>
          <a:xfrm rot="10800000">
            <a:off x="6167375" y="1455550"/>
            <a:ext cx="36900" cy="1196400"/>
          </a:xfrm>
          <a:prstGeom prst="straightConnector1">
            <a:avLst/>
          </a:prstGeom>
          <a:noFill/>
          <a:ln w="76200" cap="flat" cmpd="sng">
            <a:solidFill>
              <a:srgbClr val="FBFBFB"/>
            </a:solidFill>
            <a:prstDash val="solid"/>
            <a:round/>
            <a:headEnd type="none" w="lg" len="lg"/>
            <a:tailEnd type="triangle" w="lg" len="lg"/>
          </a:ln>
        </p:spPr>
      </p:cxnSp>
      <p:cxnSp>
        <p:nvCxnSpPr>
          <p:cNvPr id="144" name="Shape 144"/>
          <p:cNvCxnSpPr/>
          <p:nvPr/>
        </p:nvCxnSpPr>
        <p:spPr>
          <a:xfrm rot="10800000" flipH="1">
            <a:off x="5433413" y="3879199"/>
            <a:ext cx="53400" cy="1099800"/>
          </a:xfrm>
          <a:prstGeom prst="straightConnector1">
            <a:avLst/>
          </a:prstGeom>
          <a:noFill/>
          <a:ln w="76200" cap="flat" cmpd="sng">
            <a:solidFill>
              <a:srgbClr val="FBFBFB"/>
            </a:solidFill>
            <a:prstDash val="solid"/>
            <a:round/>
            <a:headEnd type="none" w="lg" len="lg"/>
            <a:tailEnd type="triangle" w="lg" len="lg"/>
          </a:ln>
        </p:spPr>
      </p:cxnSp>
      <p:cxnSp>
        <p:nvCxnSpPr>
          <p:cNvPr id="145" name="Shape 145"/>
          <p:cNvCxnSpPr/>
          <p:nvPr/>
        </p:nvCxnSpPr>
        <p:spPr>
          <a:xfrm>
            <a:off x="2323300" y="4425050"/>
            <a:ext cx="933000" cy="8100"/>
          </a:xfrm>
          <a:prstGeom prst="straightConnector1">
            <a:avLst/>
          </a:prstGeom>
          <a:noFill/>
          <a:ln w="76200" cap="flat" cmpd="sng">
            <a:solidFill>
              <a:srgbClr val="FBFBFB"/>
            </a:solidFill>
            <a:prstDash val="solid"/>
            <a:round/>
            <a:headEnd type="none" w="lg" len="lg"/>
            <a:tailEnd type="triangle" w="lg" len="lg"/>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MX"/>
          </a:p>
        </p:txBody>
      </p:sp>
      <p:sp>
        <p:nvSpPr>
          <p:cNvPr id="3" name="2 Marcador de contenido"/>
          <p:cNvSpPr>
            <a:spLocks noGrp="1"/>
          </p:cNvSpPr>
          <p:nvPr>
            <p:ph idx="1"/>
          </p:nvPr>
        </p:nvSpPr>
        <p:spPr/>
        <p:txBody>
          <a:bodyPr/>
          <a:lstStyle/>
          <a:p>
            <a:endParaRPr lang="es-MX"/>
          </a:p>
        </p:txBody>
      </p:sp>
      <p:pic>
        <p:nvPicPr>
          <p:cNvPr id="11266" name="Picture 2" descr="Resultado de imag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718" y="573528"/>
            <a:ext cx="5076564" cy="401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9334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950042" y="2733768"/>
            <a:ext cx="2916324" cy="2246769"/>
          </a:xfrm>
          <a:prstGeom prst="rect">
            <a:avLst/>
          </a:prstGeom>
          <a:noFill/>
        </p:spPr>
        <p:txBody>
          <a:bodyPr wrap="square" rtlCol="0">
            <a:spAutoFit/>
          </a:bodyPr>
          <a:lstStyle/>
          <a:p>
            <a:pPr algn="just"/>
            <a:r>
              <a:rPr lang="es-MX" dirty="0">
                <a:solidFill>
                  <a:schemeClr val="tx1">
                    <a:lumMod val="95000"/>
                  </a:schemeClr>
                </a:solidFill>
              </a:rPr>
              <a:t>La estructura de la glándula pilórica es muy parecida a la de la oxíntica pero contiene pocas células peptídicas y parietales.</a:t>
            </a:r>
          </a:p>
          <a:p>
            <a:pPr algn="just"/>
            <a:endParaRPr lang="es-MX" dirty="0">
              <a:solidFill>
                <a:schemeClr val="tx1">
                  <a:lumMod val="95000"/>
                </a:schemeClr>
              </a:solidFill>
            </a:endParaRPr>
          </a:p>
          <a:p>
            <a:pPr algn="just"/>
            <a:r>
              <a:rPr lang="es-MX" dirty="0">
                <a:solidFill>
                  <a:schemeClr val="tx1">
                    <a:lumMod val="95000"/>
                  </a:schemeClr>
                </a:solidFill>
              </a:rPr>
              <a:t>Tiene muchas células mucosas las cuales ayudan a lubricar el movimiento de los alimentos además de proteger la pared del estomago. Secreta gastrina.  </a:t>
            </a:r>
          </a:p>
        </p:txBody>
      </p:sp>
      <p:sp>
        <p:nvSpPr>
          <p:cNvPr id="7" name="6 CuadroTexto"/>
          <p:cNvSpPr txBox="1"/>
          <p:nvPr/>
        </p:nvSpPr>
        <p:spPr>
          <a:xfrm>
            <a:off x="1331641" y="249492"/>
            <a:ext cx="3373695" cy="1569660"/>
          </a:xfrm>
          <a:prstGeom prst="rect">
            <a:avLst/>
          </a:prstGeom>
          <a:noFill/>
        </p:spPr>
        <p:txBody>
          <a:bodyPr wrap="square" rtlCol="0">
            <a:spAutoFit/>
          </a:bodyPr>
          <a:lstStyle/>
          <a:p>
            <a:r>
              <a:rPr lang="es-MX" sz="1200" dirty="0">
                <a:solidFill>
                  <a:schemeClr val="tx1">
                    <a:lumMod val="95000"/>
                  </a:schemeClr>
                </a:solidFill>
              </a:rPr>
              <a:t>Las glándulas </a:t>
            </a:r>
            <a:r>
              <a:rPr lang="es-MX" sz="1200" dirty="0" err="1">
                <a:solidFill>
                  <a:schemeClr val="tx1">
                    <a:lumMod val="95000"/>
                  </a:schemeClr>
                </a:solidFill>
              </a:rPr>
              <a:t>oxínticas</a:t>
            </a:r>
            <a:r>
              <a:rPr lang="es-MX" sz="1200" dirty="0">
                <a:solidFill>
                  <a:schemeClr val="tx1">
                    <a:lumMod val="95000"/>
                  </a:schemeClr>
                </a:solidFill>
              </a:rPr>
              <a:t> se localizan sobre todo en el fondo y cuerpo del estomago y produce la mayor parte del volumen del jugo gástrico. </a:t>
            </a:r>
          </a:p>
          <a:p>
            <a:endParaRPr lang="es-MX" sz="1200" dirty="0">
              <a:solidFill>
                <a:schemeClr val="tx1">
                  <a:lumMod val="95000"/>
                </a:schemeClr>
              </a:solidFill>
            </a:endParaRPr>
          </a:p>
          <a:p>
            <a:r>
              <a:rPr lang="es-MX" sz="1200" dirty="0">
                <a:solidFill>
                  <a:schemeClr val="tx1">
                    <a:lumMod val="95000"/>
                  </a:schemeClr>
                </a:solidFill>
              </a:rPr>
              <a:t>Están muy juntas las unas de las otras , tienen una luz muy estrecha y son muy profundas se estima que en el estomago hay un total de 15 millones de glándulas </a:t>
            </a:r>
            <a:r>
              <a:rPr lang="es-MX" sz="1200" dirty="0" err="1">
                <a:solidFill>
                  <a:schemeClr val="tx1">
                    <a:lumMod val="95000"/>
                  </a:schemeClr>
                </a:solidFill>
              </a:rPr>
              <a:t>oxínticas</a:t>
            </a:r>
            <a:r>
              <a:rPr lang="es-MX" sz="1200" dirty="0">
                <a:solidFill>
                  <a:schemeClr val="tx1">
                    <a:lumMod val="95000"/>
                  </a:schemeClr>
                </a:solidFill>
              </a:rPr>
              <a:t>. </a:t>
            </a:r>
          </a:p>
        </p:txBody>
      </p:sp>
      <p:pic>
        <p:nvPicPr>
          <p:cNvPr id="7176" name="Picture 8" descr="Resultado de imagen para glandula gastrica"/>
          <p:cNvPicPr>
            <a:picLocks noChangeAspect="1" noChangeArrowheads="1"/>
          </p:cNvPicPr>
          <p:nvPr/>
        </p:nvPicPr>
        <p:blipFill rotWithShape="1">
          <a:blip r:embed="rId2">
            <a:extLst>
              <a:ext uri="{28A0092B-C50C-407E-A947-70E740481C1C}">
                <a14:useLocalDpi xmlns:a14="http://schemas.microsoft.com/office/drawing/2010/main" val="0"/>
              </a:ext>
            </a:extLst>
          </a:blip>
          <a:srcRect l="42955" t="25765" r="10536" b="8036"/>
          <a:stretch/>
        </p:blipFill>
        <p:spPr bwMode="auto">
          <a:xfrm>
            <a:off x="4705335" y="132780"/>
            <a:ext cx="2782989" cy="226521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n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5022" y="2733768"/>
            <a:ext cx="3562335" cy="217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246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CuadroTexto"/>
          <p:cNvSpPr txBox="1"/>
          <p:nvPr/>
        </p:nvSpPr>
        <p:spPr>
          <a:xfrm>
            <a:off x="4788024" y="303498"/>
            <a:ext cx="3195362" cy="3577903"/>
          </a:xfrm>
          <a:prstGeom prst="rect">
            <a:avLst/>
          </a:prstGeom>
          <a:noFill/>
        </p:spPr>
        <p:txBody>
          <a:bodyPr wrap="square" rtlCol="0">
            <a:spAutoFit/>
          </a:bodyPr>
          <a:lstStyle/>
          <a:p>
            <a:r>
              <a:rPr lang="es-MX" sz="1200" dirty="0">
                <a:solidFill>
                  <a:schemeClr val="tx1">
                    <a:lumMod val="95000"/>
                  </a:schemeClr>
                </a:solidFill>
              </a:rPr>
              <a:t>La secreción tiene 3 fases:</a:t>
            </a:r>
          </a:p>
          <a:p>
            <a:endParaRPr lang="es-MX" sz="1200" dirty="0">
              <a:solidFill>
                <a:schemeClr val="tx1">
                  <a:lumMod val="95000"/>
                </a:schemeClr>
              </a:solidFill>
            </a:endParaRPr>
          </a:p>
          <a:p>
            <a:pPr marL="214313" indent="-214313">
              <a:buFont typeface="Arial" panose="020B0604020202020204" pitchFamily="34" charset="0"/>
              <a:buChar char="•"/>
            </a:pPr>
            <a:r>
              <a:rPr lang="es-MX" sz="1200" dirty="0">
                <a:solidFill>
                  <a:schemeClr val="tx1">
                    <a:lumMod val="95000"/>
                  </a:schemeClr>
                </a:solidFill>
              </a:rPr>
              <a:t>Fase cefálica: tiene lugar antes de la entrada del alimento al estomago, al empezar a ingerirlos, se debe a la visión, olor, y apetito. Aporta el 20% de la secreción  gástrica. </a:t>
            </a:r>
          </a:p>
          <a:p>
            <a:pPr marL="214313" indent="-214313">
              <a:buFont typeface="Arial" panose="020B0604020202020204" pitchFamily="34" charset="0"/>
              <a:buChar char="•"/>
            </a:pPr>
            <a:endParaRPr lang="es-MX" sz="1200" dirty="0">
              <a:solidFill>
                <a:schemeClr val="tx1">
                  <a:lumMod val="95000"/>
                </a:schemeClr>
              </a:solidFill>
            </a:endParaRPr>
          </a:p>
          <a:p>
            <a:pPr marL="214313" indent="-214313">
              <a:buFont typeface="Arial" panose="020B0604020202020204" pitchFamily="34" charset="0"/>
              <a:buChar char="•"/>
            </a:pPr>
            <a:r>
              <a:rPr lang="es-MX" sz="1200" dirty="0">
                <a:solidFill>
                  <a:schemeClr val="tx1">
                    <a:lumMod val="95000"/>
                  </a:schemeClr>
                </a:solidFill>
              </a:rPr>
              <a:t>Fase gástrica : cuando los alimentos entran al estomago y excita los reflejos entéricos , esta aporta el 70% de la secreción de acido. </a:t>
            </a:r>
          </a:p>
          <a:p>
            <a:pPr marL="214313" indent="-214313">
              <a:buFont typeface="Arial" panose="020B0604020202020204" pitchFamily="34" charset="0"/>
              <a:buChar char="•"/>
            </a:pPr>
            <a:endParaRPr lang="es-MX" sz="1200" dirty="0">
              <a:solidFill>
                <a:schemeClr val="tx1">
                  <a:lumMod val="95000"/>
                </a:schemeClr>
              </a:solidFill>
            </a:endParaRPr>
          </a:p>
          <a:p>
            <a:pPr marL="214313" indent="-214313">
              <a:buFont typeface="Arial" panose="020B0604020202020204" pitchFamily="34" charset="0"/>
              <a:buChar char="•"/>
            </a:pPr>
            <a:r>
              <a:rPr lang="es-MX" sz="1200" dirty="0">
                <a:solidFill>
                  <a:schemeClr val="tx1">
                    <a:lumMod val="95000"/>
                  </a:schemeClr>
                </a:solidFill>
              </a:rPr>
              <a:t>Fase intestinal: la presencia de alimentos en la parte proximal del intestino delgado, induce la secreción en pequeñas cantidades de jugo gástrico. </a:t>
            </a:r>
          </a:p>
          <a:p>
            <a:endParaRPr lang="es-MX" sz="1200" dirty="0">
              <a:solidFill>
                <a:schemeClr val="tx1">
                  <a:lumMod val="95000"/>
                </a:schemeClr>
              </a:solidFill>
            </a:endParaRPr>
          </a:p>
          <a:p>
            <a:endParaRPr lang="es-MX" sz="1050" dirty="0"/>
          </a:p>
        </p:txBody>
      </p:sp>
      <p:pic>
        <p:nvPicPr>
          <p:cNvPr id="6154" name="Picture 10" descr="Resultado de imagen para FASE CEFÁLICA"/>
          <p:cNvPicPr>
            <a:picLocks noChangeAspect="1" noChangeArrowheads="1"/>
          </p:cNvPicPr>
          <p:nvPr/>
        </p:nvPicPr>
        <p:blipFill rotWithShape="1">
          <a:blip r:embed="rId2">
            <a:extLst>
              <a:ext uri="{28A0092B-C50C-407E-A947-70E740481C1C}">
                <a14:useLocalDpi xmlns:a14="http://schemas.microsoft.com/office/drawing/2010/main" val="0"/>
              </a:ext>
            </a:extLst>
          </a:blip>
          <a:srcRect l="10319" t="17789" r="1879" b="8878"/>
          <a:stretch/>
        </p:blipFill>
        <p:spPr bwMode="auto">
          <a:xfrm>
            <a:off x="1223628" y="897564"/>
            <a:ext cx="3564396" cy="302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4825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39652" y="0"/>
            <a:ext cx="6172200" cy="651719"/>
          </a:xfrm>
        </p:spPr>
        <p:txBody>
          <a:bodyPr>
            <a:normAutofit fontScale="90000"/>
          </a:bodyPr>
          <a:lstStyle/>
          <a:p>
            <a:r>
              <a:rPr lang="es-MX" sz="2700" dirty="0"/>
              <a:t>PLEXO MIENTERICO </a:t>
            </a:r>
            <a:r>
              <a:rPr lang="es-MX" sz="2700" dirty="0" err="1"/>
              <a:t>Ó</a:t>
            </a:r>
            <a:r>
              <a:rPr lang="es-MX" sz="2700" dirty="0"/>
              <a:t> PLEXO DE AUERBACH </a:t>
            </a:r>
          </a:p>
        </p:txBody>
      </p:sp>
      <p:sp>
        <p:nvSpPr>
          <p:cNvPr id="4" name="3 CuadroTexto"/>
          <p:cNvSpPr txBox="1"/>
          <p:nvPr/>
        </p:nvSpPr>
        <p:spPr>
          <a:xfrm>
            <a:off x="4469654" y="651719"/>
            <a:ext cx="3510390" cy="4316566"/>
          </a:xfrm>
          <a:prstGeom prst="rect">
            <a:avLst/>
          </a:prstGeom>
          <a:noFill/>
        </p:spPr>
        <p:txBody>
          <a:bodyPr wrap="square" rtlCol="0">
            <a:spAutoFit/>
          </a:bodyPr>
          <a:lstStyle/>
          <a:p>
            <a:pPr algn="just" fontAlgn="base"/>
            <a:r>
              <a:rPr lang="es-MX" sz="1100" dirty="0">
                <a:solidFill>
                  <a:schemeClr val="tx1">
                    <a:lumMod val="95000"/>
                  </a:schemeClr>
                </a:solidFill>
              </a:rPr>
              <a:t>Proporciona inervación motora a ambas capas, longitudinal y circular, de la túnica muscular. Existe entre las capas longitudinal y circular de la </a:t>
            </a:r>
            <a:r>
              <a:rPr lang="es-MX" sz="1100" u="sng" dirty="0">
                <a:solidFill>
                  <a:schemeClr val="tx1">
                    <a:lumMod val="95000"/>
                  </a:schemeClr>
                </a:solidFill>
              </a:rPr>
              <a:t>CAPA MUSCULAR</a:t>
            </a:r>
            <a:r>
              <a:rPr lang="es-MX" sz="1100" dirty="0">
                <a:solidFill>
                  <a:schemeClr val="tx1">
                    <a:lumMod val="95000"/>
                  </a:schemeClr>
                </a:solidFill>
              </a:rPr>
              <a:t> externa en el tracto gastrointestinal. </a:t>
            </a:r>
          </a:p>
          <a:p>
            <a:pPr algn="just" fontAlgn="base"/>
            <a:endParaRPr lang="es-MX" sz="1100" dirty="0">
              <a:solidFill>
                <a:schemeClr val="tx1">
                  <a:lumMod val="95000"/>
                </a:schemeClr>
              </a:solidFill>
            </a:endParaRPr>
          </a:p>
          <a:p>
            <a:pPr algn="just" fontAlgn="base"/>
            <a:endParaRPr lang="es-MX" sz="1100" dirty="0">
              <a:solidFill>
                <a:schemeClr val="tx1">
                  <a:lumMod val="95000"/>
                </a:schemeClr>
              </a:solidFill>
            </a:endParaRPr>
          </a:p>
          <a:p>
            <a:pPr algn="just" fontAlgn="base"/>
            <a:r>
              <a:rPr lang="es-MX" sz="1100" dirty="0">
                <a:solidFill>
                  <a:schemeClr val="tx1">
                    <a:lumMod val="95000"/>
                  </a:schemeClr>
                </a:solidFill>
              </a:rPr>
              <a:t>“Controla movimientos gastrointestinales.”</a:t>
            </a:r>
          </a:p>
          <a:p>
            <a:pPr algn="just" fontAlgn="base"/>
            <a:r>
              <a:rPr lang="es-MX" sz="1100" dirty="0">
                <a:solidFill>
                  <a:schemeClr val="tx1">
                    <a:lumMod val="95000"/>
                  </a:schemeClr>
                </a:solidFill>
              </a:rPr>
              <a:t>FRECUENCIA Y FUERZA DE LAS CONTRACCIONES MUSCULARES</a:t>
            </a:r>
          </a:p>
          <a:p>
            <a:pPr algn="just" fontAlgn="base"/>
            <a:endParaRPr lang="es-MX" sz="1100" dirty="0">
              <a:solidFill>
                <a:schemeClr val="tx1">
                  <a:lumMod val="95000"/>
                </a:schemeClr>
              </a:solidFill>
            </a:endParaRPr>
          </a:p>
          <a:p>
            <a:pPr algn="just" fontAlgn="base"/>
            <a:endParaRPr lang="es-MX" sz="1100" dirty="0">
              <a:solidFill>
                <a:schemeClr val="tx1">
                  <a:lumMod val="95000"/>
                </a:schemeClr>
              </a:solidFill>
            </a:endParaRPr>
          </a:p>
          <a:p>
            <a:pPr algn="just" fontAlgn="base"/>
            <a:r>
              <a:rPr lang="es-MX" sz="1100" dirty="0">
                <a:solidFill>
                  <a:schemeClr val="tx1">
                    <a:lumMod val="95000"/>
                  </a:schemeClr>
                </a:solidFill>
              </a:rPr>
              <a:t>Está presente en todo el tracto gastrointestinal, en los músculos del esófago, el estómago y el intestino. Provee inervación motora a ambas capas e inervación </a:t>
            </a:r>
            <a:r>
              <a:rPr lang="es-MX" sz="1100" dirty="0" err="1">
                <a:solidFill>
                  <a:schemeClr val="tx1">
                    <a:lumMod val="95000"/>
                  </a:schemeClr>
                </a:solidFill>
              </a:rPr>
              <a:t>secretomotora</a:t>
            </a:r>
            <a:r>
              <a:rPr lang="es-MX" sz="1100" dirty="0">
                <a:solidFill>
                  <a:schemeClr val="tx1">
                    <a:lumMod val="95000"/>
                  </a:schemeClr>
                </a:solidFill>
              </a:rPr>
              <a:t> a la mucosa,</a:t>
            </a:r>
          </a:p>
          <a:p>
            <a:pPr algn="just" fontAlgn="base"/>
            <a:endParaRPr lang="es-MX" sz="1100" dirty="0">
              <a:solidFill>
                <a:schemeClr val="tx1">
                  <a:lumMod val="95000"/>
                </a:schemeClr>
              </a:solidFill>
            </a:endParaRPr>
          </a:p>
          <a:p>
            <a:pPr fontAlgn="base"/>
            <a:br>
              <a:rPr lang="es-MX" sz="1100" dirty="0">
                <a:solidFill>
                  <a:schemeClr val="tx1">
                    <a:lumMod val="95000"/>
                  </a:schemeClr>
                </a:solidFill>
              </a:rPr>
            </a:br>
            <a:r>
              <a:rPr lang="es-MX" sz="1100" dirty="0">
                <a:solidFill>
                  <a:schemeClr val="tx1">
                    <a:lumMod val="95000"/>
                  </a:schemeClr>
                </a:solidFill>
              </a:rPr>
              <a:t>Está constituido por fibras y neuronas (ganglios </a:t>
            </a:r>
            <a:r>
              <a:rPr lang="es-MX" sz="1100" dirty="0" err="1">
                <a:solidFill>
                  <a:schemeClr val="tx1">
                    <a:lumMod val="95000"/>
                  </a:schemeClr>
                </a:solidFill>
              </a:rPr>
              <a:t>intramurales</a:t>
            </a:r>
            <a:r>
              <a:rPr lang="es-MX" sz="1100" dirty="0">
                <a:solidFill>
                  <a:schemeClr val="tx1">
                    <a:lumMod val="95000"/>
                  </a:schemeClr>
                </a:solidFill>
              </a:rPr>
              <a:t>) y regula (aumentan) la tonicidad y el peristaltismo intestinal.</a:t>
            </a:r>
            <a:br>
              <a:rPr lang="es-MX" sz="1100" dirty="0">
                <a:solidFill>
                  <a:schemeClr val="tx1">
                    <a:lumMod val="95000"/>
                  </a:schemeClr>
                </a:solidFill>
              </a:rPr>
            </a:br>
            <a:br>
              <a:rPr lang="es-MX" sz="1100" b="1" dirty="0">
                <a:solidFill>
                  <a:schemeClr val="tx1">
                    <a:lumMod val="95000"/>
                  </a:schemeClr>
                </a:solidFill>
              </a:rPr>
            </a:br>
            <a:br>
              <a:rPr lang="es-MX" sz="1100" b="1" dirty="0">
                <a:solidFill>
                  <a:schemeClr val="tx1">
                    <a:lumMod val="95000"/>
                  </a:schemeClr>
                </a:solidFill>
              </a:rPr>
            </a:br>
            <a:br>
              <a:rPr lang="es-MX" sz="1100" b="1" dirty="0">
                <a:solidFill>
                  <a:schemeClr val="tx1">
                    <a:lumMod val="95000"/>
                  </a:schemeClr>
                </a:solidFill>
              </a:rPr>
            </a:br>
            <a:endParaRPr lang="es-MX" sz="1100" b="1" dirty="0">
              <a:solidFill>
                <a:schemeClr val="tx1">
                  <a:lumMod val="95000"/>
                </a:schemeClr>
              </a:solidFill>
            </a:endParaRPr>
          </a:p>
          <a:p>
            <a:endParaRPr lang="es-MX" sz="1050" dirty="0"/>
          </a:p>
        </p:txBody>
      </p:sp>
      <p:pic>
        <p:nvPicPr>
          <p:cNvPr id="14340" name="Picture 4" descr="Resultado de imagen para plexo de auerbach"/>
          <p:cNvPicPr>
            <a:picLocks noChangeAspect="1" noChangeArrowheads="1"/>
          </p:cNvPicPr>
          <p:nvPr/>
        </p:nvPicPr>
        <p:blipFill rotWithShape="1">
          <a:blip r:embed="rId2">
            <a:extLst>
              <a:ext uri="{28A0092B-C50C-407E-A947-70E740481C1C}">
                <a14:useLocalDpi xmlns:a14="http://schemas.microsoft.com/office/drawing/2010/main" val="0"/>
              </a:ext>
            </a:extLst>
          </a:blip>
          <a:srcRect l="11609" t="4398" r="34476" b="-4398"/>
          <a:stretch/>
        </p:blipFill>
        <p:spPr bwMode="auto">
          <a:xfrm>
            <a:off x="1277634" y="789552"/>
            <a:ext cx="2888673" cy="307181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Resultado de imagen para plexo de auerbach"/>
          <p:cNvPicPr>
            <a:picLocks noChangeAspect="1" noChangeArrowheads="1"/>
          </p:cNvPicPr>
          <p:nvPr/>
        </p:nvPicPr>
        <p:blipFill rotWithShape="1">
          <a:blip r:embed="rId2">
            <a:extLst>
              <a:ext uri="{28A0092B-C50C-407E-A947-70E740481C1C}">
                <a14:useLocalDpi xmlns:a14="http://schemas.microsoft.com/office/drawing/2010/main" val="0"/>
              </a:ext>
            </a:extLst>
          </a:blip>
          <a:srcRect l="66127" b="80434"/>
          <a:stretch/>
        </p:blipFill>
        <p:spPr bwMode="auto">
          <a:xfrm>
            <a:off x="1979712" y="3861365"/>
            <a:ext cx="1814867" cy="601035"/>
          </a:xfrm>
          <a:prstGeom prst="rect">
            <a:avLst/>
          </a:prstGeom>
          <a:noFill/>
          <a:extLst>
            <a:ext uri="{909E8E84-426E-40DD-AFC4-6F175D3DCCD1}">
              <a14:hiddenFill xmlns:a14="http://schemas.microsoft.com/office/drawing/2010/main">
                <a:solidFill>
                  <a:srgbClr val="FFFFFF"/>
                </a:solidFill>
              </a14:hiddenFill>
            </a:ext>
          </a:extLst>
        </p:spPr>
      </p:pic>
      <p:sp>
        <p:nvSpPr>
          <p:cNvPr id="6" name="5 CuadroTexto"/>
          <p:cNvSpPr txBox="1"/>
          <p:nvPr/>
        </p:nvSpPr>
        <p:spPr>
          <a:xfrm>
            <a:off x="3707904" y="2031690"/>
            <a:ext cx="458403" cy="253916"/>
          </a:xfrm>
          <a:prstGeom prst="rect">
            <a:avLst/>
          </a:prstGeom>
          <a:noFill/>
        </p:spPr>
        <p:txBody>
          <a:bodyPr wrap="square" rtlCol="0">
            <a:spAutoFit/>
          </a:bodyPr>
          <a:lstStyle/>
          <a:p>
            <a:r>
              <a:rPr lang="es-MX" sz="1050" b="1" dirty="0">
                <a:solidFill>
                  <a:schemeClr val="bg1"/>
                </a:solidFill>
              </a:rPr>
              <a:t>MC</a:t>
            </a:r>
          </a:p>
        </p:txBody>
      </p:sp>
    </p:spTree>
    <p:extLst>
      <p:ext uri="{BB962C8B-B14F-4D97-AF65-F5344CB8AC3E}">
        <p14:creationId xmlns:p14="http://schemas.microsoft.com/office/powerpoint/2010/main" val="211051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08262" y="141480"/>
            <a:ext cx="6172200" cy="543707"/>
          </a:xfrm>
        </p:spPr>
        <p:txBody>
          <a:bodyPr>
            <a:normAutofit/>
          </a:bodyPr>
          <a:lstStyle/>
          <a:p>
            <a:r>
              <a:rPr lang="es-MX" sz="2700" dirty="0"/>
              <a:t>TIPOS DE CÉLULAS </a:t>
            </a:r>
          </a:p>
        </p:txBody>
      </p:sp>
      <p:sp>
        <p:nvSpPr>
          <p:cNvPr id="4" name="3 CuadroTexto"/>
          <p:cNvSpPr txBox="1"/>
          <p:nvPr/>
        </p:nvSpPr>
        <p:spPr>
          <a:xfrm>
            <a:off x="1408262" y="773646"/>
            <a:ext cx="6448385" cy="2100575"/>
          </a:xfrm>
          <a:prstGeom prst="rect">
            <a:avLst/>
          </a:prstGeom>
          <a:noFill/>
        </p:spPr>
        <p:txBody>
          <a:bodyPr wrap="square" rtlCol="0">
            <a:spAutoFit/>
          </a:bodyPr>
          <a:lstStyle/>
          <a:p>
            <a:pPr algn="just"/>
            <a:r>
              <a:rPr lang="es-MX" sz="1200" b="1" dirty="0">
                <a:solidFill>
                  <a:schemeClr val="tx1">
                    <a:lumMod val="95000"/>
                  </a:schemeClr>
                </a:solidFill>
              </a:rPr>
              <a:t>Células mucosas</a:t>
            </a:r>
            <a:r>
              <a:rPr lang="es-MX" sz="1200" dirty="0">
                <a:solidFill>
                  <a:schemeClr val="tx1">
                    <a:lumMod val="95000"/>
                  </a:schemeClr>
                </a:solidFill>
              </a:rPr>
              <a:t>: secretan moco y bicarbonato. Son importantes para contrarrestar la secreción ácida.</a:t>
            </a:r>
          </a:p>
          <a:p>
            <a:pPr algn="just"/>
            <a:endParaRPr lang="es-MX" sz="1200" dirty="0">
              <a:solidFill>
                <a:schemeClr val="tx1">
                  <a:lumMod val="95000"/>
                </a:schemeClr>
              </a:solidFill>
            </a:endParaRPr>
          </a:p>
          <a:p>
            <a:pPr algn="just"/>
            <a:r>
              <a:rPr lang="es-MX" sz="1200" b="1" dirty="0">
                <a:solidFill>
                  <a:schemeClr val="tx1">
                    <a:lumMod val="95000"/>
                  </a:schemeClr>
                </a:solidFill>
              </a:rPr>
              <a:t>Células parietales</a:t>
            </a:r>
            <a:r>
              <a:rPr lang="es-MX" sz="1200" dirty="0">
                <a:solidFill>
                  <a:schemeClr val="tx1">
                    <a:lumMod val="95000"/>
                  </a:schemeClr>
                </a:solidFill>
              </a:rPr>
              <a:t>: secretan ácido clorhídrico y factor intrínseco que es necesario para la unión a la vitamina B12, para que esta se pueda absorber.</a:t>
            </a:r>
          </a:p>
          <a:p>
            <a:pPr algn="just"/>
            <a:endParaRPr lang="es-MX" sz="1200" dirty="0">
              <a:solidFill>
                <a:schemeClr val="tx1">
                  <a:lumMod val="95000"/>
                </a:schemeClr>
              </a:solidFill>
            </a:endParaRPr>
          </a:p>
          <a:p>
            <a:pPr algn="just"/>
            <a:r>
              <a:rPr lang="es-MX" sz="1200" b="1" dirty="0">
                <a:solidFill>
                  <a:schemeClr val="tx1">
                    <a:lumMod val="95000"/>
                  </a:schemeClr>
                </a:solidFill>
              </a:rPr>
              <a:t>Células principales</a:t>
            </a:r>
            <a:r>
              <a:rPr lang="es-MX" sz="1200" dirty="0">
                <a:solidFill>
                  <a:schemeClr val="tx1">
                    <a:lumMod val="95000"/>
                  </a:schemeClr>
                </a:solidFill>
              </a:rPr>
              <a:t>: segregan </a:t>
            </a:r>
            <a:r>
              <a:rPr lang="es-MX" sz="1200" dirty="0" err="1">
                <a:solidFill>
                  <a:schemeClr val="tx1">
                    <a:lumMod val="95000"/>
                  </a:schemeClr>
                </a:solidFill>
              </a:rPr>
              <a:t>pepsinógeno</a:t>
            </a:r>
            <a:r>
              <a:rPr lang="es-MX" sz="1200" dirty="0">
                <a:solidFill>
                  <a:schemeClr val="tx1">
                    <a:lumMod val="95000"/>
                  </a:schemeClr>
                </a:solidFill>
              </a:rPr>
              <a:t>, que es una encima que digiere las proteínas. Esta enzimas se encuentra inactiva y gracias al ácido clorhídrico se activa y transforma a </a:t>
            </a:r>
            <a:r>
              <a:rPr lang="es-MX" sz="1200" i="1" dirty="0">
                <a:solidFill>
                  <a:schemeClr val="tx1">
                    <a:lumMod val="95000"/>
                  </a:schemeClr>
                </a:solidFill>
              </a:rPr>
              <a:t>pepsina</a:t>
            </a:r>
            <a:r>
              <a:rPr lang="es-MX" sz="1200" dirty="0">
                <a:solidFill>
                  <a:schemeClr val="tx1">
                    <a:lumMod val="95000"/>
                  </a:schemeClr>
                </a:solidFill>
              </a:rPr>
              <a:t> realizando su función.</a:t>
            </a:r>
          </a:p>
          <a:p>
            <a:pPr algn="just"/>
            <a:endParaRPr lang="es-MX" sz="1200" dirty="0">
              <a:solidFill>
                <a:schemeClr val="tx1">
                  <a:lumMod val="95000"/>
                </a:schemeClr>
              </a:solidFill>
            </a:endParaRPr>
          </a:p>
          <a:p>
            <a:endParaRPr lang="es-MX" sz="1050" dirty="0"/>
          </a:p>
        </p:txBody>
      </p:sp>
      <p:pic>
        <p:nvPicPr>
          <p:cNvPr id="13314" name="Picture 2" descr="Resultado de imagen para celulas mucosas del estomago"/>
          <p:cNvPicPr>
            <a:picLocks noChangeAspect="1" noChangeArrowheads="1"/>
          </p:cNvPicPr>
          <p:nvPr/>
        </p:nvPicPr>
        <p:blipFill rotWithShape="1">
          <a:blip r:embed="rId2">
            <a:extLst>
              <a:ext uri="{28A0092B-C50C-407E-A947-70E740481C1C}">
                <a14:useLocalDpi xmlns:a14="http://schemas.microsoft.com/office/drawing/2010/main" val="0"/>
              </a:ext>
            </a:extLst>
          </a:blip>
          <a:srcRect t="16394" b="7610"/>
          <a:stretch/>
        </p:blipFill>
        <p:spPr bwMode="auto">
          <a:xfrm>
            <a:off x="2843808" y="2840420"/>
            <a:ext cx="3180791" cy="196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743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385646" y="722947"/>
            <a:ext cx="6102678" cy="2031325"/>
          </a:xfrm>
          <a:prstGeom prst="rect">
            <a:avLst/>
          </a:prstGeom>
          <a:noFill/>
        </p:spPr>
        <p:txBody>
          <a:bodyPr wrap="square" rtlCol="0">
            <a:spAutoFit/>
          </a:bodyPr>
          <a:lstStyle/>
          <a:p>
            <a:pPr algn="just"/>
            <a:endParaRPr lang="es-MX" dirty="0">
              <a:solidFill>
                <a:schemeClr val="tx1">
                  <a:lumMod val="95000"/>
                </a:schemeClr>
              </a:solidFill>
            </a:endParaRPr>
          </a:p>
          <a:p>
            <a:pPr algn="just"/>
            <a:r>
              <a:rPr lang="es-MX" b="1" dirty="0">
                <a:solidFill>
                  <a:schemeClr val="tx1">
                    <a:lumMod val="95000"/>
                  </a:schemeClr>
                </a:solidFill>
              </a:rPr>
              <a:t>Células cebadas o mastocitos</a:t>
            </a:r>
            <a:r>
              <a:rPr lang="es-MX" dirty="0">
                <a:solidFill>
                  <a:schemeClr val="tx1">
                    <a:lumMod val="95000"/>
                  </a:schemeClr>
                </a:solidFill>
              </a:rPr>
              <a:t>: liberan </a:t>
            </a:r>
            <a:r>
              <a:rPr lang="es-MX" dirty="0" err="1">
                <a:solidFill>
                  <a:schemeClr val="tx1">
                    <a:lumMod val="95000"/>
                  </a:schemeClr>
                </a:solidFill>
              </a:rPr>
              <a:t>hista</a:t>
            </a:r>
            <a:r>
              <a:rPr lang="es-MX" b="1" dirty="0" err="1">
                <a:solidFill>
                  <a:schemeClr val="tx1">
                    <a:lumMod val="95000"/>
                  </a:schemeClr>
                </a:solidFill>
              </a:rPr>
              <a:t>Células</a:t>
            </a:r>
            <a:r>
              <a:rPr lang="es-MX" b="1" dirty="0">
                <a:solidFill>
                  <a:schemeClr val="tx1">
                    <a:lumMod val="95000"/>
                  </a:schemeClr>
                </a:solidFill>
              </a:rPr>
              <a:t> G: </a:t>
            </a:r>
            <a:r>
              <a:rPr lang="es-MX" dirty="0">
                <a:solidFill>
                  <a:schemeClr val="tx1">
                    <a:lumMod val="95000"/>
                  </a:schemeClr>
                </a:solidFill>
              </a:rPr>
              <a:t>predominan en el antro gástrico y se encargan de segregar </a:t>
            </a:r>
            <a:r>
              <a:rPr lang="es-MX" i="1" dirty="0">
                <a:solidFill>
                  <a:schemeClr val="tx1">
                    <a:lumMod val="95000"/>
                  </a:schemeClr>
                </a:solidFill>
              </a:rPr>
              <a:t>gastrina</a:t>
            </a:r>
            <a:r>
              <a:rPr lang="es-MX" dirty="0">
                <a:solidFill>
                  <a:schemeClr val="tx1">
                    <a:lumMod val="95000"/>
                  </a:schemeClr>
                </a:solidFill>
              </a:rPr>
              <a:t>, que estimula la secreción gástrica.</a:t>
            </a:r>
          </a:p>
          <a:p>
            <a:pPr algn="just"/>
            <a:r>
              <a:rPr lang="es-MX" dirty="0">
                <a:solidFill>
                  <a:schemeClr val="tx1">
                    <a:lumMod val="95000"/>
                  </a:schemeClr>
                </a:solidFill>
              </a:rPr>
              <a:t>mina para la secreción ácida. En el estómago se encuentran los receptores H2 de las células parietales a los cuales se une la histamina.</a:t>
            </a:r>
          </a:p>
          <a:p>
            <a:pPr algn="just"/>
            <a:endParaRPr lang="es-MX" dirty="0">
              <a:solidFill>
                <a:schemeClr val="tx1">
                  <a:lumMod val="95000"/>
                </a:schemeClr>
              </a:solidFill>
            </a:endParaRPr>
          </a:p>
          <a:p>
            <a:pPr algn="just"/>
            <a:r>
              <a:rPr lang="es-MX" b="1" dirty="0">
                <a:solidFill>
                  <a:schemeClr val="tx1">
                    <a:lumMod val="95000"/>
                  </a:schemeClr>
                </a:solidFill>
              </a:rPr>
              <a:t>Células D: </a:t>
            </a:r>
            <a:r>
              <a:rPr lang="es-MX" dirty="0">
                <a:solidFill>
                  <a:schemeClr val="tx1">
                    <a:lumMod val="95000"/>
                  </a:schemeClr>
                </a:solidFill>
              </a:rPr>
              <a:t>secretan </a:t>
            </a:r>
            <a:r>
              <a:rPr lang="es-MX" dirty="0" err="1">
                <a:solidFill>
                  <a:schemeClr val="tx1">
                    <a:lumMod val="95000"/>
                  </a:schemeClr>
                </a:solidFill>
              </a:rPr>
              <a:t>somatostatina</a:t>
            </a:r>
            <a:r>
              <a:rPr lang="es-MX" dirty="0">
                <a:solidFill>
                  <a:schemeClr val="tx1">
                    <a:lumMod val="95000"/>
                  </a:schemeClr>
                </a:solidFill>
              </a:rPr>
              <a:t> que inhibe la secreción gástrica.</a:t>
            </a:r>
          </a:p>
          <a:p>
            <a:endParaRPr lang="es-MX" dirty="0">
              <a:solidFill>
                <a:schemeClr val="tx1">
                  <a:lumMod val="95000"/>
                </a:schemeClr>
              </a:solidFill>
            </a:endParaRPr>
          </a:p>
        </p:txBody>
      </p:sp>
      <p:pic>
        <p:nvPicPr>
          <p:cNvPr id="5" name="Picture 6"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30667" t="24786" r="3998" b="19270"/>
          <a:stretch/>
        </p:blipFill>
        <p:spPr bwMode="auto">
          <a:xfrm>
            <a:off x="2843808" y="2666332"/>
            <a:ext cx="3397827" cy="2182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4351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5900" y="205978"/>
            <a:ext cx="6172200" cy="691586"/>
          </a:xfrm>
        </p:spPr>
        <p:txBody>
          <a:bodyPr>
            <a:noAutofit/>
          </a:bodyPr>
          <a:lstStyle/>
          <a:p>
            <a:r>
              <a:rPr lang="es-MX" sz="2700" dirty="0"/>
              <a:t>GLÁNDULAS </a:t>
            </a:r>
            <a:br>
              <a:rPr lang="es-MX" sz="2700" dirty="0"/>
            </a:br>
            <a:endParaRPr lang="es-MX" sz="2700" dirty="0"/>
          </a:p>
        </p:txBody>
      </p:sp>
      <p:sp>
        <p:nvSpPr>
          <p:cNvPr id="4" name="3 CuadroTexto"/>
          <p:cNvSpPr txBox="1"/>
          <p:nvPr/>
        </p:nvSpPr>
        <p:spPr>
          <a:xfrm>
            <a:off x="1144918" y="686343"/>
            <a:ext cx="2929388" cy="3554819"/>
          </a:xfrm>
          <a:prstGeom prst="rect">
            <a:avLst/>
          </a:prstGeom>
          <a:noFill/>
        </p:spPr>
        <p:txBody>
          <a:bodyPr wrap="square" rtlCol="0">
            <a:spAutoFit/>
          </a:bodyPr>
          <a:lstStyle/>
          <a:p>
            <a:pPr algn="just"/>
            <a:r>
              <a:rPr lang="es-MX" sz="1050" dirty="0"/>
              <a:t>Los componentes de los jugos gástricos los </a:t>
            </a:r>
            <a:r>
              <a:rPr lang="es-MX" sz="1200" dirty="0">
                <a:solidFill>
                  <a:schemeClr val="tx1">
                    <a:lumMod val="95000"/>
                  </a:schemeClr>
                </a:solidFill>
              </a:rPr>
              <a:t>producen las </a:t>
            </a:r>
            <a:r>
              <a:rPr lang="es-MX" sz="1200" b="1" dirty="0">
                <a:solidFill>
                  <a:schemeClr val="tx1">
                    <a:lumMod val="95000"/>
                  </a:schemeClr>
                </a:solidFill>
              </a:rPr>
              <a:t>glándulas gástricas</a:t>
            </a:r>
            <a:r>
              <a:rPr lang="es-MX" sz="1200" dirty="0">
                <a:solidFill>
                  <a:schemeClr val="tx1">
                    <a:lumMod val="95000"/>
                  </a:schemeClr>
                </a:solidFill>
              </a:rPr>
              <a:t> que se encuentran en pequeñas cavidades de la </a:t>
            </a:r>
            <a:r>
              <a:rPr lang="es-MX" sz="1200" b="1" dirty="0">
                <a:solidFill>
                  <a:schemeClr val="tx1">
                    <a:lumMod val="95000"/>
                  </a:schemeClr>
                </a:solidFill>
              </a:rPr>
              <a:t>mucosa gástrica</a:t>
            </a:r>
            <a:r>
              <a:rPr lang="es-MX" sz="1200" dirty="0">
                <a:solidFill>
                  <a:schemeClr val="tx1">
                    <a:lumMod val="95000"/>
                  </a:schemeClr>
                </a:solidFill>
              </a:rPr>
              <a:t>. </a:t>
            </a:r>
          </a:p>
          <a:p>
            <a:pPr algn="just"/>
            <a:endParaRPr lang="es-MX" sz="1200" dirty="0">
              <a:solidFill>
                <a:schemeClr val="tx1">
                  <a:lumMod val="95000"/>
                </a:schemeClr>
              </a:solidFill>
            </a:endParaRPr>
          </a:p>
          <a:p>
            <a:r>
              <a:rPr lang="es-MX" sz="1200" dirty="0">
                <a:solidFill>
                  <a:schemeClr val="tx1">
                    <a:lumMod val="95000"/>
                  </a:schemeClr>
                </a:solidFill>
              </a:rPr>
              <a:t>Las glándulas gástricas son alargadas y se componen de varios tipos de células: </a:t>
            </a:r>
          </a:p>
          <a:p>
            <a:endParaRPr lang="es-MX" sz="1200" dirty="0">
              <a:solidFill>
                <a:schemeClr val="tx1">
                  <a:lumMod val="95000"/>
                </a:schemeClr>
              </a:solidFill>
            </a:endParaRPr>
          </a:p>
          <a:p>
            <a:r>
              <a:rPr lang="es-MX" sz="1200" b="1" dirty="0">
                <a:solidFill>
                  <a:schemeClr val="tx1">
                    <a:lumMod val="95000"/>
                  </a:schemeClr>
                </a:solidFill>
              </a:rPr>
              <a:t>células superficiales</a:t>
            </a:r>
            <a:endParaRPr lang="es-MX" sz="1200" dirty="0">
              <a:solidFill>
                <a:schemeClr val="tx1">
                  <a:lumMod val="95000"/>
                </a:schemeClr>
              </a:solidFill>
            </a:endParaRPr>
          </a:p>
          <a:p>
            <a:r>
              <a:rPr lang="es-MX" sz="1200" b="1" dirty="0">
                <a:solidFill>
                  <a:schemeClr val="tx1">
                    <a:lumMod val="95000"/>
                  </a:schemeClr>
                </a:solidFill>
              </a:rPr>
              <a:t>células principales</a:t>
            </a:r>
            <a:r>
              <a:rPr lang="es-MX" sz="1200" dirty="0">
                <a:solidFill>
                  <a:schemeClr val="tx1">
                    <a:lumMod val="95000"/>
                  </a:schemeClr>
                </a:solidFill>
              </a:rPr>
              <a:t> </a:t>
            </a:r>
          </a:p>
          <a:p>
            <a:r>
              <a:rPr lang="es-MX" sz="1200" b="1" dirty="0">
                <a:solidFill>
                  <a:schemeClr val="tx1">
                    <a:lumMod val="95000"/>
                  </a:schemeClr>
                </a:solidFill>
              </a:rPr>
              <a:t>células parietales</a:t>
            </a:r>
            <a:r>
              <a:rPr lang="es-MX" sz="1200" dirty="0">
                <a:solidFill>
                  <a:schemeClr val="tx1">
                    <a:lumMod val="95000"/>
                  </a:schemeClr>
                </a:solidFill>
              </a:rPr>
              <a:t>.</a:t>
            </a:r>
          </a:p>
          <a:p>
            <a:pPr algn="just"/>
            <a:endParaRPr lang="es-MX" sz="1200" dirty="0">
              <a:solidFill>
                <a:schemeClr val="tx1">
                  <a:lumMod val="95000"/>
                </a:schemeClr>
              </a:solidFill>
            </a:endParaRPr>
          </a:p>
          <a:p>
            <a:pPr algn="just"/>
            <a:endParaRPr lang="es-MX" sz="1200" dirty="0">
              <a:solidFill>
                <a:schemeClr val="tx1">
                  <a:lumMod val="95000"/>
                </a:schemeClr>
              </a:solidFill>
            </a:endParaRPr>
          </a:p>
          <a:p>
            <a:pPr algn="just"/>
            <a:r>
              <a:rPr lang="es-MX" sz="1200" b="1" dirty="0">
                <a:solidFill>
                  <a:schemeClr val="tx1">
                    <a:lumMod val="95000"/>
                  </a:schemeClr>
                </a:solidFill>
              </a:rPr>
              <a:t>Células superficiales</a:t>
            </a:r>
          </a:p>
          <a:p>
            <a:pPr algn="just"/>
            <a:r>
              <a:rPr lang="es-MX" sz="1200" dirty="0">
                <a:solidFill>
                  <a:schemeClr val="tx1">
                    <a:lumMod val="95000"/>
                  </a:schemeClr>
                </a:solidFill>
              </a:rPr>
              <a:t>Además de las </a:t>
            </a:r>
            <a:r>
              <a:rPr lang="es-MX" sz="1200" b="1" dirty="0">
                <a:solidFill>
                  <a:schemeClr val="tx1">
                    <a:lumMod val="95000"/>
                  </a:schemeClr>
                </a:solidFill>
              </a:rPr>
              <a:t>células mucosas</a:t>
            </a:r>
            <a:r>
              <a:rPr lang="es-MX" sz="1200" dirty="0">
                <a:solidFill>
                  <a:schemeClr val="tx1">
                    <a:lumMod val="95000"/>
                  </a:schemeClr>
                </a:solidFill>
              </a:rPr>
              <a:t>, las </a:t>
            </a:r>
            <a:r>
              <a:rPr lang="es-MX" sz="1200" b="1" dirty="0">
                <a:solidFill>
                  <a:schemeClr val="tx1">
                    <a:lumMod val="95000"/>
                  </a:schemeClr>
                </a:solidFill>
              </a:rPr>
              <a:t>células superficiales</a:t>
            </a:r>
            <a:r>
              <a:rPr lang="es-MX" sz="1200" dirty="0">
                <a:solidFill>
                  <a:schemeClr val="tx1">
                    <a:lumMod val="95000"/>
                  </a:schemeClr>
                </a:solidFill>
              </a:rPr>
              <a:t> también segregan una mucosa protectora.</a:t>
            </a:r>
          </a:p>
          <a:p>
            <a:pPr algn="just"/>
            <a:endParaRPr lang="es-MX" sz="1200" dirty="0">
              <a:solidFill>
                <a:schemeClr val="tx1">
                  <a:lumMod val="95000"/>
                </a:schemeClr>
              </a:solidFill>
            </a:endParaRPr>
          </a:p>
          <a:p>
            <a:endParaRPr lang="es-MX" sz="1050" dirty="0"/>
          </a:p>
        </p:txBody>
      </p:sp>
      <p:pic>
        <p:nvPicPr>
          <p:cNvPr id="15362" name="Picture 2" descr="Imagen relacionada"/>
          <p:cNvPicPr>
            <a:picLocks noChangeAspect="1" noChangeArrowheads="1"/>
          </p:cNvPicPr>
          <p:nvPr/>
        </p:nvPicPr>
        <p:blipFill rotWithShape="1">
          <a:blip r:embed="rId2">
            <a:extLst>
              <a:ext uri="{28A0092B-C50C-407E-A947-70E740481C1C}">
                <a14:useLocalDpi xmlns:a14="http://schemas.microsoft.com/office/drawing/2010/main" val="0"/>
              </a:ext>
            </a:extLst>
          </a:blip>
          <a:srcRect l="6094" t="20510" r="14385" b="12787"/>
          <a:stretch/>
        </p:blipFill>
        <p:spPr bwMode="auto">
          <a:xfrm>
            <a:off x="4355977" y="897564"/>
            <a:ext cx="3510390" cy="3726414"/>
          </a:xfrm>
          <a:prstGeom prst="rect">
            <a:avLst/>
          </a:prstGeom>
          <a:noFill/>
          <a:extLst>
            <a:ext uri="{909E8E84-426E-40DD-AFC4-6F175D3DCCD1}">
              <a14:hiddenFill xmlns:a14="http://schemas.microsoft.com/office/drawing/2010/main">
                <a:solidFill>
                  <a:srgbClr val="FFFFFF"/>
                </a:solidFill>
              </a14:hiddenFill>
            </a:ext>
          </a:extLst>
        </p:spPr>
      </p:pic>
      <p:sp>
        <p:nvSpPr>
          <p:cNvPr id="5" name="4 Elipse"/>
          <p:cNvSpPr/>
          <p:nvPr/>
        </p:nvSpPr>
        <p:spPr>
          <a:xfrm>
            <a:off x="7164288" y="1383618"/>
            <a:ext cx="48605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6" name="5 Elipse"/>
          <p:cNvSpPr/>
          <p:nvPr/>
        </p:nvSpPr>
        <p:spPr>
          <a:xfrm>
            <a:off x="7243827" y="1754614"/>
            <a:ext cx="486054" cy="48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7" name="6 Elipse"/>
          <p:cNvSpPr/>
          <p:nvPr/>
        </p:nvSpPr>
        <p:spPr>
          <a:xfrm>
            <a:off x="4355977" y="3057804"/>
            <a:ext cx="702077" cy="3240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8" name="7 Elipse"/>
          <p:cNvSpPr/>
          <p:nvPr/>
        </p:nvSpPr>
        <p:spPr>
          <a:xfrm>
            <a:off x="4409982" y="2605301"/>
            <a:ext cx="594066" cy="2970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Tree>
    <p:extLst>
      <p:ext uri="{BB962C8B-B14F-4D97-AF65-F5344CB8AC3E}">
        <p14:creationId xmlns:p14="http://schemas.microsoft.com/office/powerpoint/2010/main" val="669266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1439652" y="22141"/>
            <a:ext cx="3348372" cy="5078313"/>
          </a:xfrm>
          <a:prstGeom prst="rect">
            <a:avLst/>
          </a:prstGeom>
          <a:noFill/>
        </p:spPr>
        <p:txBody>
          <a:bodyPr wrap="square" rtlCol="0">
            <a:spAutoFit/>
          </a:bodyPr>
          <a:lstStyle/>
          <a:p>
            <a:r>
              <a:rPr lang="es-MX" sz="1200" b="1" dirty="0">
                <a:solidFill>
                  <a:schemeClr val="tx1">
                    <a:lumMod val="95000"/>
                  </a:schemeClr>
                </a:solidFill>
              </a:rPr>
              <a:t>Células principales</a:t>
            </a:r>
          </a:p>
          <a:p>
            <a:endParaRPr lang="es-MX" sz="1200" b="1" dirty="0">
              <a:solidFill>
                <a:schemeClr val="tx1">
                  <a:lumMod val="95000"/>
                </a:schemeClr>
              </a:solidFill>
            </a:endParaRPr>
          </a:p>
          <a:p>
            <a:pPr algn="just"/>
            <a:r>
              <a:rPr lang="es-MX" sz="1200" dirty="0">
                <a:solidFill>
                  <a:schemeClr val="tx1">
                    <a:lumMod val="95000"/>
                  </a:schemeClr>
                </a:solidFill>
              </a:rPr>
              <a:t>En las </a:t>
            </a:r>
            <a:r>
              <a:rPr lang="es-MX" sz="1200" b="1" dirty="0">
                <a:solidFill>
                  <a:schemeClr val="tx1">
                    <a:lumMod val="95000"/>
                  </a:schemeClr>
                </a:solidFill>
              </a:rPr>
              <a:t>células principales</a:t>
            </a:r>
            <a:r>
              <a:rPr lang="es-MX" sz="1200" dirty="0">
                <a:solidFill>
                  <a:schemeClr val="tx1">
                    <a:lumMod val="95000"/>
                  </a:schemeClr>
                </a:solidFill>
              </a:rPr>
              <a:t> se encuentran los </a:t>
            </a:r>
            <a:r>
              <a:rPr lang="es-MX" sz="1200" b="1" dirty="0">
                <a:solidFill>
                  <a:schemeClr val="tx1">
                    <a:lumMod val="95000"/>
                  </a:schemeClr>
                </a:solidFill>
              </a:rPr>
              <a:t>pepsinógenos</a:t>
            </a:r>
            <a:r>
              <a:rPr lang="es-MX" sz="1200" dirty="0">
                <a:solidFill>
                  <a:schemeClr val="tx1">
                    <a:lumMod val="95000"/>
                  </a:schemeClr>
                </a:solidFill>
              </a:rPr>
              <a:t>. Son precursores inactivos de la enzima proteolítica </a:t>
            </a:r>
            <a:r>
              <a:rPr lang="es-MX" sz="1200" b="1" dirty="0">
                <a:solidFill>
                  <a:schemeClr val="tx1">
                    <a:lumMod val="95000"/>
                  </a:schemeClr>
                </a:solidFill>
              </a:rPr>
              <a:t>pepsina</a:t>
            </a:r>
            <a:r>
              <a:rPr lang="es-MX" sz="1200" dirty="0">
                <a:solidFill>
                  <a:schemeClr val="tx1">
                    <a:lumMod val="95000"/>
                  </a:schemeClr>
                </a:solidFill>
              </a:rPr>
              <a:t> que se emplea para la digestión de las proteínas.</a:t>
            </a:r>
          </a:p>
          <a:p>
            <a:pPr algn="just"/>
            <a:r>
              <a:rPr lang="es-MX" sz="1200" dirty="0">
                <a:solidFill>
                  <a:schemeClr val="tx1">
                    <a:lumMod val="95000"/>
                  </a:schemeClr>
                </a:solidFill>
              </a:rPr>
              <a:t>Los pepsinógenos se activan en cuanto entran en contacto con los </a:t>
            </a:r>
            <a:r>
              <a:rPr lang="es-MX" sz="1200" b="1" dirty="0">
                <a:solidFill>
                  <a:schemeClr val="tx1">
                    <a:lumMod val="95000"/>
                  </a:schemeClr>
                </a:solidFill>
              </a:rPr>
              <a:t>ácidos gástricos</a:t>
            </a:r>
            <a:r>
              <a:rPr lang="es-MX" sz="1200" dirty="0">
                <a:solidFill>
                  <a:schemeClr val="tx1">
                    <a:lumMod val="95000"/>
                  </a:schemeClr>
                </a:solidFill>
              </a:rPr>
              <a:t> y se transforman en su forma activa, la pepsina. De este modo se evita la destrucción de las </a:t>
            </a:r>
            <a:r>
              <a:rPr lang="es-MX" sz="1200" b="1" dirty="0">
                <a:solidFill>
                  <a:schemeClr val="tx1">
                    <a:lumMod val="95000"/>
                  </a:schemeClr>
                </a:solidFill>
              </a:rPr>
              <a:t>glándulas gástricas</a:t>
            </a:r>
            <a:r>
              <a:rPr lang="es-MX" sz="1200" dirty="0">
                <a:solidFill>
                  <a:schemeClr val="tx1">
                    <a:lumMod val="95000"/>
                  </a:schemeClr>
                </a:solidFill>
              </a:rPr>
              <a:t>.</a:t>
            </a:r>
          </a:p>
          <a:p>
            <a:pPr algn="just"/>
            <a:endParaRPr lang="es-MX" sz="1200" dirty="0">
              <a:solidFill>
                <a:schemeClr val="tx1">
                  <a:lumMod val="95000"/>
                </a:schemeClr>
              </a:solidFill>
            </a:endParaRPr>
          </a:p>
          <a:p>
            <a:pPr algn="just"/>
            <a:endParaRPr lang="es-MX" sz="1200" dirty="0">
              <a:solidFill>
                <a:schemeClr val="tx1">
                  <a:lumMod val="95000"/>
                </a:schemeClr>
              </a:solidFill>
            </a:endParaRPr>
          </a:p>
          <a:p>
            <a:pPr algn="just"/>
            <a:r>
              <a:rPr lang="es-MX" sz="1200" b="1" dirty="0">
                <a:solidFill>
                  <a:schemeClr val="tx1">
                    <a:lumMod val="95000"/>
                  </a:schemeClr>
                </a:solidFill>
              </a:rPr>
              <a:t>Glándulas parietales</a:t>
            </a:r>
          </a:p>
          <a:p>
            <a:pPr algn="just"/>
            <a:endParaRPr lang="es-MX" sz="1200" b="1" dirty="0">
              <a:solidFill>
                <a:schemeClr val="tx1">
                  <a:lumMod val="95000"/>
                </a:schemeClr>
              </a:solidFill>
            </a:endParaRPr>
          </a:p>
          <a:p>
            <a:pPr algn="just"/>
            <a:r>
              <a:rPr lang="es-MX" sz="1200" dirty="0">
                <a:solidFill>
                  <a:schemeClr val="tx1">
                    <a:lumMod val="95000"/>
                  </a:schemeClr>
                </a:solidFill>
              </a:rPr>
              <a:t>Las </a:t>
            </a:r>
            <a:r>
              <a:rPr lang="es-MX" sz="1200" b="1" dirty="0">
                <a:solidFill>
                  <a:schemeClr val="tx1">
                    <a:lumMod val="95000"/>
                  </a:schemeClr>
                </a:solidFill>
              </a:rPr>
              <a:t>glándulas parietales</a:t>
            </a:r>
            <a:r>
              <a:rPr lang="es-MX" sz="1200" dirty="0">
                <a:solidFill>
                  <a:schemeClr val="tx1">
                    <a:lumMod val="95000"/>
                  </a:schemeClr>
                </a:solidFill>
              </a:rPr>
              <a:t> (u </a:t>
            </a:r>
            <a:r>
              <a:rPr lang="es-MX" sz="1200" dirty="0" err="1">
                <a:solidFill>
                  <a:schemeClr val="tx1">
                    <a:lumMod val="95000"/>
                  </a:schemeClr>
                </a:solidFill>
              </a:rPr>
              <a:t>oxínticas</a:t>
            </a:r>
            <a:r>
              <a:rPr lang="es-MX" sz="1200" dirty="0">
                <a:solidFill>
                  <a:schemeClr val="tx1">
                    <a:lumMod val="95000"/>
                  </a:schemeClr>
                </a:solidFill>
              </a:rPr>
              <a:t>) producen los </a:t>
            </a:r>
            <a:r>
              <a:rPr lang="es-MX" sz="1200" b="1" dirty="0">
                <a:solidFill>
                  <a:schemeClr val="tx1">
                    <a:lumMod val="95000"/>
                  </a:schemeClr>
                </a:solidFill>
              </a:rPr>
              <a:t>jugos gástricos</a:t>
            </a:r>
            <a:r>
              <a:rPr lang="es-MX" sz="1200" dirty="0">
                <a:solidFill>
                  <a:schemeClr val="tx1">
                    <a:lumMod val="95000"/>
                  </a:schemeClr>
                </a:solidFill>
              </a:rPr>
              <a:t> (ácido clorhídrico) y una proteína especial, el llamado </a:t>
            </a:r>
            <a:r>
              <a:rPr lang="es-MX" sz="1200" b="1" dirty="0">
                <a:solidFill>
                  <a:schemeClr val="tx1">
                    <a:lumMod val="95000"/>
                  </a:schemeClr>
                </a:solidFill>
              </a:rPr>
              <a:t>factor intrínseco</a:t>
            </a:r>
            <a:r>
              <a:rPr lang="es-MX" sz="1200" dirty="0">
                <a:solidFill>
                  <a:schemeClr val="tx1">
                    <a:lumMod val="95000"/>
                  </a:schemeClr>
                </a:solidFill>
              </a:rPr>
              <a:t>. El factor intrínseco se une en el </a:t>
            </a:r>
            <a:r>
              <a:rPr lang="es-MX" sz="1200" b="1" dirty="0">
                <a:solidFill>
                  <a:schemeClr val="tx1">
                    <a:lumMod val="95000"/>
                  </a:schemeClr>
                </a:solidFill>
              </a:rPr>
              <a:t>estómago</a:t>
            </a:r>
            <a:r>
              <a:rPr lang="es-MX" sz="1200" dirty="0">
                <a:solidFill>
                  <a:schemeClr val="tx1">
                    <a:lumMod val="95000"/>
                  </a:schemeClr>
                </a:solidFill>
              </a:rPr>
              <a:t> con la  vitamina B12  y de este modo lo protege de una </a:t>
            </a:r>
            <a:r>
              <a:rPr lang="es-MX" sz="1200" b="1" dirty="0">
                <a:solidFill>
                  <a:schemeClr val="tx1">
                    <a:lumMod val="95000"/>
                  </a:schemeClr>
                </a:solidFill>
              </a:rPr>
              <a:t>digestión</a:t>
            </a:r>
            <a:r>
              <a:rPr lang="es-MX" sz="1200" dirty="0">
                <a:solidFill>
                  <a:schemeClr val="tx1">
                    <a:lumMod val="95000"/>
                  </a:schemeClr>
                </a:solidFill>
              </a:rPr>
              <a:t> en la parte superior del intestino delgado. Así llega indemne a la parte inferior del intestino delgado, pasa por la pared intestinal y se transporta fuera para su posterior aprovechamiento con la sangre.</a:t>
            </a:r>
          </a:p>
          <a:p>
            <a:pPr algn="just"/>
            <a:endParaRPr lang="es-MX" sz="1200" dirty="0">
              <a:solidFill>
                <a:schemeClr val="tx1">
                  <a:lumMod val="95000"/>
                </a:schemeClr>
              </a:solidFill>
            </a:endParaRPr>
          </a:p>
        </p:txBody>
      </p:sp>
      <p:pic>
        <p:nvPicPr>
          <p:cNvPr id="16386" name="Picture 2" descr="Resultado de imagen para celulas superficiales del estomago"/>
          <p:cNvPicPr>
            <a:picLocks noChangeAspect="1" noChangeArrowheads="1"/>
          </p:cNvPicPr>
          <p:nvPr/>
        </p:nvPicPr>
        <p:blipFill rotWithShape="1">
          <a:blip r:embed="rId2">
            <a:extLst>
              <a:ext uri="{28A0092B-C50C-407E-A947-70E740481C1C}">
                <a14:useLocalDpi xmlns:a14="http://schemas.microsoft.com/office/drawing/2010/main" val="0"/>
              </a:ext>
            </a:extLst>
          </a:blip>
          <a:srcRect l="7483" t="26800" r="26401" b="4402"/>
          <a:stretch/>
        </p:blipFill>
        <p:spPr bwMode="auto">
          <a:xfrm>
            <a:off x="4848185" y="1371600"/>
            <a:ext cx="3013365" cy="2354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1287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85900" y="0"/>
            <a:ext cx="6172200" cy="1063229"/>
          </a:xfrm>
        </p:spPr>
        <p:txBody>
          <a:bodyPr>
            <a:normAutofit/>
          </a:bodyPr>
          <a:lstStyle/>
          <a:p>
            <a:r>
              <a:rPr lang="es-MX" sz="2700" dirty="0"/>
              <a:t>LA CÉLULA G</a:t>
            </a:r>
          </a:p>
        </p:txBody>
      </p:sp>
      <p:pic>
        <p:nvPicPr>
          <p:cNvPr id="8194" name="Picture 2" descr="Resultado de imagen para celulas G"/>
          <p:cNvPicPr>
            <a:picLocks noChangeAspect="1" noChangeArrowheads="1"/>
          </p:cNvPicPr>
          <p:nvPr/>
        </p:nvPicPr>
        <p:blipFill rotWithShape="1">
          <a:blip r:embed="rId2">
            <a:extLst>
              <a:ext uri="{28A0092B-C50C-407E-A947-70E740481C1C}">
                <a14:useLocalDpi xmlns:a14="http://schemas.microsoft.com/office/drawing/2010/main" val="0"/>
              </a:ext>
            </a:extLst>
          </a:blip>
          <a:srcRect l="47491" t="30302" r="2308" b="5476"/>
          <a:stretch/>
        </p:blipFill>
        <p:spPr bwMode="auto">
          <a:xfrm>
            <a:off x="2573778" y="897564"/>
            <a:ext cx="4212468" cy="4041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90412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p:cNvSpPr/>
          <p:nvPr/>
        </p:nvSpPr>
        <p:spPr>
          <a:xfrm>
            <a:off x="1547664" y="673534"/>
            <a:ext cx="6102678" cy="4131900"/>
          </a:xfrm>
          <a:prstGeom prst="rect">
            <a:avLst/>
          </a:prstGeom>
        </p:spPr>
        <p:txBody>
          <a:bodyPr wrap="square">
            <a:spAutoFit/>
          </a:bodyPr>
          <a:lstStyle/>
          <a:p>
            <a:pPr marL="214313" indent="-214313" algn="just">
              <a:buFont typeface="Wingdings" panose="05000000000000000000" pitchFamily="2" charset="2"/>
              <a:buChar char="ü"/>
            </a:pPr>
            <a:r>
              <a:rPr lang="es-MX" dirty="0">
                <a:solidFill>
                  <a:schemeClr val="tx1">
                    <a:lumMod val="95000"/>
                  </a:schemeClr>
                </a:solidFill>
              </a:rPr>
              <a:t>Las células G son células endocrinas encargadas de segregar gastrina, péptidos que inducen la secreción del ácido gástrico. </a:t>
            </a:r>
          </a:p>
          <a:p>
            <a:pPr algn="just"/>
            <a:endParaRPr lang="es-MX" dirty="0">
              <a:solidFill>
                <a:schemeClr val="tx1">
                  <a:lumMod val="95000"/>
                </a:schemeClr>
              </a:solidFill>
            </a:endParaRPr>
          </a:p>
          <a:p>
            <a:pPr marL="214313" indent="-214313" algn="just">
              <a:buFont typeface="Wingdings" panose="05000000000000000000" pitchFamily="2" charset="2"/>
              <a:buChar char="ü"/>
            </a:pPr>
            <a:r>
              <a:rPr lang="es-MX" dirty="0">
                <a:solidFill>
                  <a:schemeClr val="tx1">
                    <a:lumMod val="95000"/>
                  </a:schemeClr>
                </a:solidFill>
              </a:rPr>
              <a:t>Se encuentran especialmente en las glándulas gástricas y el antro pilórico del estómago, pero también pueden hallarse en el duodeno, tejido nervioso y otros tejidos. Trabajan en conjunción con células parietales y pépticas.</a:t>
            </a:r>
          </a:p>
          <a:p>
            <a:pPr algn="just"/>
            <a:endParaRPr lang="es-MX" dirty="0">
              <a:solidFill>
                <a:schemeClr val="tx1">
                  <a:lumMod val="95000"/>
                </a:schemeClr>
              </a:solidFill>
            </a:endParaRPr>
          </a:p>
          <a:p>
            <a:pPr marL="214313" indent="-214313" algn="just">
              <a:buFont typeface="Wingdings" panose="05000000000000000000" pitchFamily="2" charset="2"/>
              <a:buChar char="ü"/>
            </a:pPr>
            <a:r>
              <a:rPr lang="es-MX" dirty="0">
                <a:solidFill>
                  <a:schemeClr val="tx1">
                    <a:lumMod val="95000"/>
                  </a:schemeClr>
                </a:solidFill>
              </a:rPr>
              <a:t>La célula G es de forma piramidal u ovoide, su vértice superior es estrecho y presenta microvellosidades al igual que las células mucosas que la rodean. </a:t>
            </a:r>
          </a:p>
          <a:p>
            <a:pPr algn="just"/>
            <a:endParaRPr lang="es-MX" dirty="0">
              <a:solidFill>
                <a:schemeClr val="tx1">
                  <a:lumMod val="95000"/>
                </a:schemeClr>
              </a:solidFill>
            </a:endParaRPr>
          </a:p>
          <a:p>
            <a:pPr marL="214313" indent="-214313" algn="just">
              <a:buFont typeface="Wingdings" panose="05000000000000000000" pitchFamily="2" charset="2"/>
              <a:buChar char="ü"/>
            </a:pPr>
            <a:r>
              <a:rPr lang="es-MX" dirty="0">
                <a:solidFill>
                  <a:schemeClr val="tx1">
                    <a:lumMod val="95000"/>
                  </a:schemeClr>
                </a:solidFill>
              </a:rPr>
              <a:t>El núcleo es ovalado, grande y denso, con abundante cromatina en disposición parietal y no se encuentra desplazado hacia la base como en el caso de los </a:t>
            </a:r>
            <a:r>
              <a:rPr lang="es-MX" dirty="0" err="1">
                <a:solidFill>
                  <a:schemeClr val="tx1">
                    <a:lumMod val="95000"/>
                  </a:schemeClr>
                </a:solidFill>
              </a:rPr>
              <a:t>mucocitos</a:t>
            </a:r>
            <a:r>
              <a:rPr lang="es-MX" dirty="0">
                <a:solidFill>
                  <a:schemeClr val="tx1">
                    <a:lumMod val="95000"/>
                  </a:schemeClr>
                </a:solidFill>
              </a:rPr>
              <a:t> glandulares. </a:t>
            </a:r>
          </a:p>
          <a:p>
            <a:pPr algn="just"/>
            <a:endParaRPr lang="es-MX" dirty="0">
              <a:solidFill>
                <a:schemeClr val="tx1">
                  <a:lumMod val="95000"/>
                </a:schemeClr>
              </a:solidFill>
            </a:endParaRPr>
          </a:p>
          <a:p>
            <a:pPr marL="214313" indent="-214313" algn="just">
              <a:buFont typeface="Wingdings" panose="05000000000000000000" pitchFamily="2" charset="2"/>
              <a:buChar char="ü"/>
            </a:pPr>
            <a:r>
              <a:rPr lang="es-MX" dirty="0">
                <a:solidFill>
                  <a:schemeClr val="tx1">
                    <a:lumMod val="95000"/>
                  </a:schemeClr>
                </a:solidFill>
              </a:rPr>
              <a:t>Se observan abundantes ribosomas libres, principalmente en la proximidad del núcleo, presenta numerosos gránulos.</a:t>
            </a:r>
          </a:p>
          <a:p>
            <a:pPr algn="just"/>
            <a:endParaRPr lang="es-MX" sz="1050" dirty="0"/>
          </a:p>
        </p:txBody>
      </p:sp>
    </p:spTree>
    <p:extLst>
      <p:ext uri="{BB962C8B-B14F-4D97-AF65-F5344CB8AC3E}">
        <p14:creationId xmlns:p14="http://schemas.microsoft.com/office/powerpoint/2010/main" val="1781186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9CB9C"/>
        </a:solidFill>
        <a:effectLst/>
      </p:bgPr>
    </p:bg>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2429300" y="83075"/>
            <a:ext cx="7672800" cy="558300"/>
          </a:xfrm>
          <a:prstGeom prst="rect">
            <a:avLst/>
          </a:prstGeom>
        </p:spPr>
        <p:txBody>
          <a:bodyPr wrap="square" lIns="91425" tIns="91425" rIns="91425" bIns="91425" anchor="ctr" anchorCtr="0">
            <a:noAutofit/>
          </a:bodyPr>
          <a:lstStyle/>
          <a:p>
            <a:pPr lvl="0">
              <a:spcBef>
                <a:spcPts val="0"/>
              </a:spcBef>
              <a:buNone/>
            </a:pPr>
            <a:r>
              <a:rPr lang="es-419"/>
              <a:t>División</a:t>
            </a:r>
          </a:p>
        </p:txBody>
      </p:sp>
      <p:sp>
        <p:nvSpPr>
          <p:cNvPr id="151" name="Shape 151"/>
          <p:cNvSpPr txBox="1"/>
          <p:nvPr/>
        </p:nvSpPr>
        <p:spPr>
          <a:xfrm>
            <a:off x="160350" y="1282775"/>
            <a:ext cx="3601800" cy="3305700"/>
          </a:xfrm>
          <a:prstGeom prst="rect">
            <a:avLst/>
          </a:prstGeom>
          <a:noFill/>
          <a:ln>
            <a:noFill/>
          </a:ln>
        </p:spPr>
        <p:txBody>
          <a:bodyPr wrap="square" lIns="91425" tIns="91425" rIns="91425" bIns="91425" anchor="t" anchorCtr="0">
            <a:noAutofit/>
          </a:bodyPr>
          <a:lstStyle/>
          <a:p>
            <a:pPr marL="457200" lvl="0" indent="-381000" rtl="0">
              <a:spcBef>
                <a:spcPts val="0"/>
              </a:spcBef>
              <a:buSzPct val="100000"/>
              <a:buAutoNum type="arabicParenR"/>
            </a:pPr>
            <a:r>
              <a:rPr lang="es-419" sz="2400"/>
              <a:t>PORCIÓN CARDIACA:cardias</a:t>
            </a:r>
          </a:p>
          <a:p>
            <a:pPr marL="457200" lvl="0" indent="-381000" rtl="0">
              <a:spcBef>
                <a:spcPts val="0"/>
              </a:spcBef>
              <a:buSzPct val="100000"/>
              <a:buAutoNum type="arabicParenR"/>
            </a:pPr>
            <a:r>
              <a:rPr lang="es-419" sz="2400"/>
              <a:t>CUERPO DEL ESTÓMAGO: porción principal, fundus.</a:t>
            </a:r>
          </a:p>
          <a:p>
            <a:pPr marL="457200" lvl="0" indent="-381000" rtl="0">
              <a:spcBef>
                <a:spcPts val="0"/>
              </a:spcBef>
              <a:buSzPct val="100000"/>
              <a:buAutoNum type="arabicParenR"/>
            </a:pPr>
            <a:r>
              <a:rPr lang="es-419" sz="2400"/>
              <a:t>PORCIÓN PILORICA: antro, píloro.</a:t>
            </a:r>
          </a:p>
          <a:p>
            <a:pPr lvl="0" rtl="0">
              <a:spcBef>
                <a:spcPts val="0"/>
              </a:spcBef>
              <a:buNone/>
            </a:pPr>
            <a:endParaRPr sz="2400"/>
          </a:p>
        </p:txBody>
      </p:sp>
      <p:pic>
        <p:nvPicPr>
          <p:cNvPr id="152" name="Shape 152" descr="Estómac - Viquipèdia, l&amp;#39;enciclopèdia lliure"/>
          <p:cNvPicPr preferRelativeResize="0"/>
          <p:nvPr/>
        </p:nvPicPr>
        <p:blipFill>
          <a:blip r:embed="rId3">
            <a:alphaModFix/>
          </a:blip>
          <a:stretch>
            <a:fillRect/>
          </a:stretch>
        </p:blipFill>
        <p:spPr>
          <a:xfrm>
            <a:off x="3762150" y="764725"/>
            <a:ext cx="5279049" cy="403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HORMONA GASTRINA </a:t>
            </a:r>
          </a:p>
        </p:txBody>
      </p:sp>
      <p:sp>
        <p:nvSpPr>
          <p:cNvPr id="6" name="5 Rectángulo"/>
          <p:cNvSpPr/>
          <p:nvPr/>
        </p:nvSpPr>
        <p:spPr>
          <a:xfrm>
            <a:off x="4409982" y="843559"/>
            <a:ext cx="3456384" cy="3785652"/>
          </a:xfrm>
          <a:prstGeom prst="rect">
            <a:avLst/>
          </a:prstGeom>
        </p:spPr>
        <p:txBody>
          <a:bodyPr wrap="square">
            <a:spAutoFit/>
          </a:bodyPr>
          <a:lstStyle/>
          <a:p>
            <a:r>
              <a:rPr lang="es-MX" sz="1200" dirty="0">
                <a:solidFill>
                  <a:schemeClr val="tx1">
                    <a:lumMod val="95000"/>
                  </a:schemeClr>
                </a:solidFill>
              </a:rPr>
              <a:t>Hormona secretada por la mucosa del estómago que estimula la secreción del jugo gástrico.</a:t>
            </a:r>
          </a:p>
          <a:p>
            <a:endParaRPr lang="es-MX" sz="1200" b="1" dirty="0">
              <a:solidFill>
                <a:schemeClr val="tx1">
                  <a:lumMod val="95000"/>
                </a:schemeClr>
              </a:solidFill>
            </a:endParaRPr>
          </a:p>
          <a:p>
            <a:pPr algn="just"/>
            <a:r>
              <a:rPr lang="es-MX" sz="1200" b="1" dirty="0">
                <a:solidFill>
                  <a:schemeClr val="tx1">
                    <a:lumMod val="95000"/>
                  </a:schemeClr>
                </a:solidFill>
              </a:rPr>
              <a:t>La gastrina estimula la secreción de </a:t>
            </a:r>
            <a:r>
              <a:rPr lang="es-MX" sz="1200" b="1" dirty="0" err="1">
                <a:solidFill>
                  <a:schemeClr val="tx1">
                    <a:lumMod val="95000"/>
                  </a:schemeClr>
                </a:solidFill>
              </a:rPr>
              <a:t>HCl</a:t>
            </a:r>
            <a:r>
              <a:rPr lang="es-MX" sz="1200" b="1" dirty="0">
                <a:solidFill>
                  <a:schemeClr val="tx1">
                    <a:lumMod val="95000"/>
                  </a:schemeClr>
                </a:solidFill>
              </a:rPr>
              <a:t> y también la movilidad gastrointestinal y la producción de </a:t>
            </a:r>
            <a:r>
              <a:rPr lang="es-MX" sz="1200" b="1" dirty="0" err="1">
                <a:solidFill>
                  <a:schemeClr val="tx1">
                    <a:lumMod val="95000"/>
                  </a:schemeClr>
                </a:solidFill>
              </a:rPr>
              <a:t>pepsinógeno</a:t>
            </a:r>
            <a:r>
              <a:rPr lang="es-MX" sz="1200" b="1" dirty="0">
                <a:solidFill>
                  <a:schemeClr val="tx1">
                    <a:lumMod val="95000"/>
                  </a:schemeClr>
                </a:solidFill>
              </a:rPr>
              <a:t>. La secreción de gastrina es máxima a pH 5-7 y mínima a pH de 1.</a:t>
            </a:r>
          </a:p>
          <a:p>
            <a:pPr algn="just"/>
            <a:endParaRPr lang="es-MX" sz="1200" b="1" dirty="0">
              <a:solidFill>
                <a:schemeClr val="tx1">
                  <a:lumMod val="95000"/>
                </a:schemeClr>
              </a:solidFill>
            </a:endParaRPr>
          </a:p>
          <a:p>
            <a:pPr algn="just"/>
            <a:r>
              <a:rPr lang="es-MX" sz="1200" dirty="0">
                <a:solidFill>
                  <a:schemeClr val="tx1">
                    <a:lumMod val="95000"/>
                  </a:schemeClr>
                </a:solidFill>
              </a:rPr>
              <a:t>La gastrina llega a los receptores que se hallan en la membrana de las células parietales (C2) de las glándulas </a:t>
            </a:r>
            <a:r>
              <a:rPr lang="es-MX" sz="1200" dirty="0" err="1">
                <a:solidFill>
                  <a:schemeClr val="tx1">
                    <a:lumMod val="95000"/>
                  </a:schemeClr>
                </a:solidFill>
              </a:rPr>
              <a:t>fúndicas</a:t>
            </a:r>
            <a:r>
              <a:rPr lang="es-MX" sz="1200" dirty="0">
                <a:solidFill>
                  <a:schemeClr val="tx1">
                    <a:lumMod val="95000"/>
                  </a:schemeClr>
                </a:solidFill>
              </a:rPr>
              <a:t> del estómago, provocando la liberación de </a:t>
            </a:r>
            <a:r>
              <a:rPr lang="es-MX" sz="1200" dirty="0" err="1">
                <a:solidFill>
                  <a:schemeClr val="tx1">
                    <a:lumMod val="95000"/>
                  </a:schemeClr>
                </a:solidFill>
              </a:rPr>
              <a:t>HCl</a:t>
            </a:r>
            <a:r>
              <a:rPr lang="es-MX" sz="1200" dirty="0">
                <a:solidFill>
                  <a:schemeClr val="tx1">
                    <a:lumMod val="95000"/>
                  </a:schemeClr>
                </a:solidFill>
              </a:rPr>
              <a:t>. </a:t>
            </a:r>
          </a:p>
          <a:p>
            <a:pPr algn="just"/>
            <a:endParaRPr lang="es-MX" sz="1200" dirty="0">
              <a:solidFill>
                <a:schemeClr val="tx1">
                  <a:lumMod val="95000"/>
                </a:schemeClr>
              </a:solidFill>
            </a:endParaRPr>
          </a:p>
          <a:p>
            <a:pPr algn="just"/>
            <a:r>
              <a:rPr lang="es-MX" sz="1200" dirty="0">
                <a:solidFill>
                  <a:schemeClr val="tx1">
                    <a:lumMod val="95000"/>
                  </a:schemeClr>
                </a:solidFill>
              </a:rPr>
              <a:t>Cuando hay alimento en el estómago, la gastrina es secretada en la sangre. A medida que el nivel de ácido se eleva en el estómago y los intestinos, el cuerpo normalmente produce menos gastrina</a:t>
            </a:r>
            <a:r>
              <a:rPr lang="es-MX" sz="1050" dirty="0"/>
              <a:t>.</a:t>
            </a:r>
          </a:p>
        </p:txBody>
      </p:sp>
      <p:pic>
        <p:nvPicPr>
          <p:cNvPr id="3077" name="Picture 5" descr="Resultado de imagen para HORMONA GASTR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882" y="1383618"/>
            <a:ext cx="3024336" cy="2907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2577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ACCIÓN DE DE LA GASTRINA </a:t>
            </a:r>
          </a:p>
        </p:txBody>
      </p:sp>
      <p:sp>
        <p:nvSpPr>
          <p:cNvPr id="5" name="4 CuadroTexto"/>
          <p:cNvSpPr txBox="1"/>
          <p:nvPr/>
        </p:nvSpPr>
        <p:spPr>
          <a:xfrm>
            <a:off x="1547664" y="1059582"/>
            <a:ext cx="5886654" cy="1384995"/>
          </a:xfrm>
          <a:prstGeom prst="rect">
            <a:avLst/>
          </a:prstGeom>
          <a:noFill/>
        </p:spPr>
        <p:txBody>
          <a:bodyPr wrap="square" rtlCol="0">
            <a:spAutoFit/>
          </a:bodyPr>
          <a:lstStyle/>
          <a:p>
            <a:r>
              <a:rPr lang="es-MX" dirty="0">
                <a:solidFill>
                  <a:schemeClr val="tx1">
                    <a:lumMod val="95000"/>
                  </a:schemeClr>
                </a:solidFill>
              </a:rPr>
              <a:t>Hormona </a:t>
            </a:r>
            <a:r>
              <a:rPr lang="es-MX" dirty="0" err="1">
                <a:solidFill>
                  <a:schemeClr val="tx1">
                    <a:lumMod val="95000"/>
                  </a:schemeClr>
                </a:solidFill>
              </a:rPr>
              <a:t>polipeptídica</a:t>
            </a:r>
            <a:r>
              <a:rPr lang="es-MX" dirty="0">
                <a:solidFill>
                  <a:schemeClr val="tx1">
                    <a:lumMod val="95000"/>
                  </a:schemeClr>
                </a:solidFill>
              </a:rPr>
              <a:t>, secretada por las células del antro pilórico previamente estimulado por la presencia de algunos alimentos en el estómago, por la distensión del antro, entre otros. Pasa a la circulación y provoca la secreción gástrica de pepsina y sobre todo de HCI, de las enzimas pancreáticas y las contracciones del estómago, del intestino y de la vesícula biliar.</a:t>
            </a:r>
          </a:p>
        </p:txBody>
      </p:sp>
      <p:pic>
        <p:nvPicPr>
          <p:cNvPr id="17410" name="Picture 2" descr="Resultado de imagen para DR PENSAND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36864" y1="48699" x2="8051" y2="68401"/>
                        <a14:foregroundMark x1="31780" y1="64684" x2="32627" y2="97026"/>
                        <a14:foregroundMark x1="9746" y1="68401" x2="22458" y2="86245"/>
                        <a14:foregroundMark x1="69068" y1="54275" x2="74576" y2="94796"/>
                        <a14:foregroundMark x1="39831" y1="55390" x2="72034" y2="93309"/>
                        <a14:foregroundMark x1="63136" y1="50558" x2="55508" y2="63941"/>
                        <a14:foregroundMark x1="77542" y1="69888" x2="86017" y2="73234"/>
                      </a14:backgroundRemoval>
                    </a14:imgEffect>
                  </a14:imgLayer>
                </a14:imgProps>
              </a:ext>
              <a:ext uri="{28A0092B-C50C-407E-A947-70E740481C1C}">
                <a14:useLocalDpi xmlns:a14="http://schemas.microsoft.com/office/drawing/2010/main" val="0"/>
              </a:ext>
            </a:extLst>
          </a:blip>
          <a:srcRect/>
          <a:stretch>
            <a:fillRect/>
          </a:stretch>
        </p:blipFill>
        <p:spPr bwMode="auto">
          <a:xfrm>
            <a:off x="4723818" y="2191688"/>
            <a:ext cx="2616878" cy="29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9342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47664" y="0"/>
            <a:ext cx="6172200" cy="597713"/>
          </a:xfrm>
        </p:spPr>
        <p:txBody>
          <a:bodyPr>
            <a:normAutofit/>
          </a:bodyPr>
          <a:lstStyle/>
          <a:p>
            <a:r>
              <a:rPr lang="es-MX" sz="2700" dirty="0"/>
              <a:t>SECRECIÓN GÁSTRICA</a:t>
            </a:r>
          </a:p>
        </p:txBody>
      </p:sp>
      <p:sp>
        <p:nvSpPr>
          <p:cNvPr id="4" name="3 CuadroTexto"/>
          <p:cNvSpPr txBox="1"/>
          <p:nvPr/>
        </p:nvSpPr>
        <p:spPr>
          <a:xfrm>
            <a:off x="4355976" y="1059582"/>
            <a:ext cx="3186354" cy="1815882"/>
          </a:xfrm>
          <a:prstGeom prst="rect">
            <a:avLst/>
          </a:prstGeom>
          <a:noFill/>
        </p:spPr>
        <p:txBody>
          <a:bodyPr wrap="square" rtlCol="0">
            <a:spAutoFit/>
          </a:bodyPr>
          <a:lstStyle/>
          <a:p>
            <a:r>
              <a:rPr lang="es-MX" dirty="0">
                <a:solidFill>
                  <a:schemeClr val="tx1">
                    <a:lumMod val="95000"/>
                  </a:schemeClr>
                </a:solidFill>
              </a:rPr>
              <a:t>El estómago tiene una secreción aproximada de 3 litros  al día en la cual hay una gran cantidad de sustancias que intervienen en los procesos de digestión, absorción, control de la secreción, etc.</a:t>
            </a:r>
          </a:p>
          <a:p>
            <a:endParaRPr lang="es-MX" dirty="0">
              <a:solidFill>
                <a:schemeClr val="tx1">
                  <a:lumMod val="95000"/>
                </a:schemeClr>
              </a:solidFill>
            </a:endParaRPr>
          </a:p>
          <a:p>
            <a:endParaRPr lang="es-MX" dirty="0">
              <a:solidFill>
                <a:schemeClr val="tx1">
                  <a:lumMod val="95000"/>
                </a:schemeClr>
              </a:solidFill>
            </a:endParaRPr>
          </a:p>
        </p:txBody>
      </p:sp>
      <p:pic>
        <p:nvPicPr>
          <p:cNvPr id="5" name="Picture 2" descr="Resultado de imagen para DR PENSAND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36864" y1="48699" x2="8051" y2="68401"/>
                        <a14:foregroundMark x1="31780" y1="64684" x2="32627" y2="97026"/>
                        <a14:foregroundMark x1="9746" y1="68401" x2="22458" y2="86245"/>
                        <a14:foregroundMark x1="69068" y1="54275" x2="74576" y2="94796"/>
                        <a14:foregroundMark x1="39831" y1="55390" x2="72034" y2="93309"/>
                        <a14:foregroundMark x1="63136" y1="50558" x2="55508" y2="63941"/>
                        <a14:foregroundMark x1="77542" y1="69888" x2="86017" y2="73234"/>
                      </a14:backgroundRemoval>
                    </a14:imgEffect>
                  </a14:imgLayer>
                </a14:imgProps>
              </a:ext>
              <a:ext uri="{28A0092B-C50C-407E-A947-70E740481C1C}">
                <a14:useLocalDpi xmlns:a14="http://schemas.microsoft.com/office/drawing/2010/main" val="0"/>
              </a:ext>
            </a:extLst>
          </a:blip>
          <a:srcRect/>
          <a:stretch>
            <a:fillRect/>
          </a:stretch>
        </p:blipFill>
        <p:spPr bwMode="auto">
          <a:xfrm>
            <a:off x="1643381" y="1221600"/>
            <a:ext cx="2616878" cy="29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899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1277634" y="357505"/>
            <a:ext cx="3456384" cy="3947234"/>
          </a:xfrm>
          <a:prstGeom prst="rect">
            <a:avLst/>
          </a:prstGeom>
          <a:noFill/>
        </p:spPr>
        <p:txBody>
          <a:bodyPr wrap="square" rtlCol="0">
            <a:spAutoFit/>
          </a:bodyPr>
          <a:lstStyle/>
          <a:p>
            <a:pPr algn="just"/>
            <a:r>
              <a:rPr lang="es-MX" sz="1200" b="1" u="sng" dirty="0">
                <a:solidFill>
                  <a:schemeClr val="tx1">
                    <a:lumMod val="95000"/>
                  </a:schemeClr>
                </a:solidFill>
              </a:rPr>
              <a:t>FASES DE LA SECRECIÓN GÁSTRICA</a:t>
            </a:r>
            <a:endParaRPr lang="es-MX" sz="1200" b="1" dirty="0">
              <a:solidFill>
                <a:schemeClr val="tx1">
                  <a:lumMod val="95000"/>
                </a:schemeClr>
              </a:solidFill>
            </a:endParaRPr>
          </a:p>
          <a:p>
            <a:pPr algn="just"/>
            <a:br>
              <a:rPr lang="es-MX" sz="1200" b="1" dirty="0">
                <a:solidFill>
                  <a:schemeClr val="tx1">
                    <a:lumMod val="95000"/>
                  </a:schemeClr>
                </a:solidFill>
              </a:rPr>
            </a:br>
            <a:endParaRPr lang="es-MX" sz="1200" b="1" dirty="0">
              <a:solidFill>
                <a:schemeClr val="tx1">
                  <a:lumMod val="95000"/>
                </a:schemeClr>
              </a:solidFill>
            </a:endParaRPr>
          </a:p>
          <a:p>
            <a:pPr algn="just" fontAlgn="base"/>
            <a:r>
              <a:rPr lang="es-MX" sz="1200" b="1" dirty="0">
                <a:solidFill>
                  <a:schemeClr val="tx1">
                    <a:lumMod val="95000"/>
                  </a:schemeClr>
                </a:solidFill>
              </a:rPr>
              <a:t>Fase cefálica.</a:t>
            </a:r>
            <a:r>
              <a:rPr lang="es-MX" sz="1200" dirty="0">
                <a:solidFill>
                  <a:schemeClr val="tx1">
                    <a:lumMod val="95000"/>
                  </a:schemeClr>
                </a:solidFill>
              </a:rPr>
              <a:t> El proceso antes de ingerir alimentos, el olor, tacto y gusto. Se inicia con señales originadas en la corteza cerebral, amígdala (controla el apetito), hipotálamo. Estas señales se transmiten de los núcleos dorsales del nervio vago al estómago. En esta fase ocurre un 20% de la secreción gástrica.</a:t>
            </a:r>
          </a:p>
          <a:p>
            <a:pPr algn="just" fontAlgn="base"/>
            <a:endParaRPr lang="es-MX" sz="1200" dirty="0">
              <a:solidFill>
                <a:schemeClr val="tx1">
                  <a:lumMod val="95000"/>
                </a:schemeClr>
              </a:solidFill>
            </a:endParaRPr>
          </a:p>
          <a:p>
            <a:pPr algn="just" fontAlgn="base"/>
            <a:r>
              <a:rPr lang="es-MX" sz="1200" b="1" dirty="0">
                <a:solidFill>
                  <a:schemeClr val="tx1">
                    <a:lumMod val="95000"/>
                  </a:schemeClr>
                </a:solidFill>
              </a:rPr>
              <a:t>Fase gástrica.</a:t>
            </a:r>
            <a:r>
              <a:rPr lang="es-MX" sz="1200" dirty="0">
                <a:solidFill>
                  <a:schemeClr val="tx1">
                    <a:lumMod val="95000"/>
                  </a:schemeClr>
                </a:solidFill>
              </a:rPr>
              <a:t> Ocurre cuando el alimento llaga al estómago, se produce un proceso de excitación (reflejos vágales largos, procesos entéricos locales, mecanismo de la gastrina).</a:t>
            </a:r>
          </a:p>
          <a:p>
            <a:pPr algn="just" fontAlgn="base"/>
            <a:endParaRPr lang="es-MX" sz="1200" dirty="0">
              <a:solidFill>
                <a:schemeClr val="tx1">
                  <a:lumMod val="95000"/>
                </a:schemeClr>
              </a:solidFill>
            </a:endParaRPr>
          </a:p>
          <a:p>
            <a:pPr algn="just" fontAlgn="base"/>
            <a:r>
              <a:rPr lang="es-MX" sz="1200" b="1" dirty="0">
                <a:solidFill>
                  <a:schemeClr val="tx1">
                    <a:lumMod val="95000"/>
                  </a:schemeClr>
                </a:solidFill>
              </a:rPr>
              <a:t>Fase intestinal.</a:t>
            </a:r>
            <a:r>
              <a:rPr lang="es-MX" sz="1200" dirty="0">
                <a:solidFill>
                  <a:schemeClr val="tx1">
                    <a:lumMod val="95000"/>
                  </a:schemeClr>
                </a:solidFill>
              </a:rPr>
              <a:t> Ocurre cuando el alimento llega a la parte alta del intestino (duodeno) y pequeñas cantidades de gastrina y de jugos gástricos están en la mucosa duodenal.</a:t>
            </a:r>
          </a:p>
          <a:p>
            <a:pPr algn="just"/>
            <a:endParaRPr lang="es-MX" sz="1050" dirty="0"/>
          </a:p>
        </p:txBody>
      </p:sp>
      <p:pic>
        <p:nvPicPr>
          <p:cNvPr id="5122" name="Picture 2" descr="Resultado de imagen para HORMONA GASTR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6066" y="494373"/>
            <a:ext cx="2484276" cy="395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5484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sz="2700" dirty="0"/>
              <a:t>TIPOS DE GASTRINA </a:t>
            </a:r>
          </a:p>
        </p:txBody>
      </p:sp>
      <p:sp>
        <p:nvSpPr>
          <p:cNvPr id="5" name="4 CuadroTexto"/>
          <p:cNvSpPr txBox="1"/>
          <p:nvPr/>
        </p:nvSpPr>
        <p:spPr>
          <a:xfrm>
            <a:off x="1850384" y="965696"/>
            <a:ext cx="5930403" cy="4347344"/>
          </a:xfrm>
          <a:prstGeom prst="rect">
            <a:avLst/>
          </a:prstGeom>
          <a:noFill/>
        </p:spPr>
        <p:txBody>
          <a:bodyPr wrap="square" rtlCol="0">
            <a:spAutoFit/>
          </a:bodyPr>
          <a:lstStyle/>
          <a:p>
            <a:r>
              <a:rPr lang="es-MX" sz="1050" b="1" dirty="0"/>
              <a:t> </a:t>
            </a:r>
          </a:p>
          <a:p>
            <a:r>
              <a:rPr lang="es-MX" b="1" dirty="0">
                <a:solidFill>
                  <a:schemeClr val="tx1">
                    <a:lumMod val="95000"/>
                  </a:schemeClr>
                </a:solidFill>
              </a:rPr>
              <a:t>La gastrina puede encontrarse principalmente en tres formas, a partir de su precursor pre </a:t>
            </a:r>
            <a:r>
              <a:rPr lang="es-MX" b="1" dirty="0" err="1">
                <a:solidFill>
                  <a:schemeClr val="tx1">
                    <a:lumMod val="95000"/>
                  </a:schemeClr>
                </a:solidFill>
              </a:rPr>
              <a:t>progastrina</a:t>
            </a:r>
            <a:r>
              <a:rPr lang="es-MX" b="1" dirty="0">
                <a:solidFill>
                  <a:schemeClr val="tx1">
                    <a:lumMod val="95000"/>
                  </a:schemeClr>
                </a:solidFill>
              </a:rPr>
              <a:t>, se forman tres </a:t>
            </a:r>
            <a:r>
              <a:rPr lang="es-MX" b="1" dirty="0" err="1">
                <a:solidFill>
                  <a:schemeClr val="tx1">
                    <a:lumMod val="95000"/>
                  </a:schemeClr>
                </a:solidFill>
              </a:rPr>
              <a:t>isoformas</a:t>
            </a:r>
            <a:r>
              <a:rPr lang="es-MX" b="1" dirty="0">
                <a:solidFill>
                  <a:schemeClr val="tx1">
                    <a:lumMod val="95000"/>
                  </a:schemeClr>
                </a:solidFill>
              </a:rPr>
              <a:t>:</a:t>
            </a:r>
          </a:p>
          <a:p>
            <a:endParaRPr lang="es-MX" b="1" dirty="0">
              <a:solidFill>
                <a:schemeClr val="tx1">
                  <a:lumMod val="95000"/>
                </a:schemeClr>
              </a:solidFill>
            </a:endParaRPr>
          </a:p>
          <a:p>
            <a:endParaRPr lang="es-MX" b="1" dirty="0">
              <a:solidFill>
                <a:schemeClr val="tx1">
                  <a:lumMod val="95000"/>
                </a:schemeClr>
              </a:solidFill>
            </a:endParaRPr>
          </a:p>
          <a:p>
            <a:pPr marL="214313" indent="-214313">
              <a:buFont typeface="Arial" panose="020B0604020202020204" pitchFamily="34" charset="0"/>
              <a:buChar char="•"/>
            </a:pPr>
            <a:r>
              <a:rPr lang="es-MX" b="1" dirty="0">
                <a:solidFill>
                  <a:schemeClr val="tx1">
                    <a:lumMod val="95000"/>
                  </a:schemeClr>
                </a:solidFill>
              </a:rPr>
              <a:t>Gastrina - 14 (</a:t>
            </a:r>
            <a:r>
              <a:rPr lang="es-MX" b="1" dirty="0" err="1">
                <a:solidFill>
                  <a:schemeClr val="tx1">
                    <a:lumMod val="95000"/>
                  </a:schemeClr>
                </a:solidFill>
              </a:rPr>
              <a:t>minigastrina</a:t>
            </a:r>
            <a:r>
              <a:rPr lang="es-MX" b="1" dirty="0">
                <a:solidFill>
                  <a:schemeClr val="tx1">
                    <a:lumMod val="95000"/>
                  </a:schemeClr>
                </a:solidFill>
              </a:rPr>
              <a:t>") de 14 aminoácidos.</a:t>
            </a:r>
          </a:p>
          <a:p>
            <a:endParaRPr lang="es-MX" b="1" dirty="0">
              <a:solidFill>
                <a:schemeClr val="tx1">
                  <a:lumMod val="95000"/>
                </a:schemeClr>
              </a:solidFill>
            </a:endParaRPr>
          </a:p>
          <a:p>
            <a:pPr marL="214313" indent="-214313">
              <a:buFont typeface="Arial" panose="020B0604020202020204" pitchFamily="34" charset="0"/>
              <a:buChar char="•"/>
            </a:pPr>
            <a:r>
              <a:rPr lang="es-MX" b="1" dirty="0">
                <a:solidFill>
                  <a:schemeClr val="tx1">
                    <a:lumMod val="95000"/>
                  </a:schemeClr>
                </a:solidFill>
              </a:rPr>
              <a:t>Gastrina -17 ("gastrina pequeña")  de 17 aminoácidos.</a:t>
            </a:r>
          </a:p>
          <a:p>
            <a:endParaRPr lang="es-MX" b="1" dirty="0">
              <a:solidFill>
                <a:schemeClr val="tx1">
                  <a:lumMod val="95000"/>
                </a:schemeClr>
              </a:solidFill>
            </a:endParaRPr>
          </a:p>
          <a:p>
            <a:pPr marL="214313" indent="-214313">
              <a:buFont typeface="Arial" panose="020B0604020202020204" pitchFamily="34" charset="0"/>
              <a:buChar char="•"/>
            </a:pPr>
            <a:r>
              <a:rPr lang="es-MX" b="1" dirty="0">
                <a:solidFill>
                  <a:schemeClr val="tx1">
                    <a:lumMod val="95000"/>
                  </a:schemeClr>
                </a:solidFill>
              </a:rPr>
              <a:t>Gastrina -34 ("gastrina grande") de 34 aminoácidos.</a:t>
            </a:r>
          </a:p>
          <a:p>
            <a:br>
              <a:rPr lang="es-MX" b="1" dirty="0">
                <a:solidFill>
                  <a:schemeClr val="tx1">
                    <a:lumMod val="95000"/>
                  </a:schemeClr>
                </a:solidFill>
              </a:rPr>
            </a:br>
            <a:endParaRPr lang="es-MX" b="1" dirty="0">
              <a:solidFill>
                <a:schemeClr val="tx1">
                  <a:lumMod val="95000"/>
                </a:schemeClr>
              </a:solidFill>
            </a:endParaRPr>
          </a:p>
          <a:p>
            <a:br>
              <a:rPr lang="es-MX" b="1" dirty="0">
                <a:solidFill>
                  <a:schemeClr val="tx1">
                    <a:lumMod val="95000"/>
                  </a:schemeClr>
                </a:solidFill>
              </a:rPr>
            </a:br>
            <a:endParaRPr lang="es-MX" b="1" dirty="0">
              <a:solidFill>
                <a:schemeClr val="tx1">
                  <a:lumMod val="95000"/>
                </a:schemeClr>
              </a:solidFill>
            </a:endParaRPr>
          </a:p>
          <a:p>
            <a:br>
              <a:rPr lang="es-MX" sz="1050" b="1" dirty="0"/>
            </a:br>
            <a:endParaRPr lang="es-MX" sz="1050" b="1" dirty="0"/>
          </a:p>
          <a:p>
            <a:br>
              <a:rPr lang="es-MX" sz="1050" b="1" dirty="0"/>
            </a:br>
            <a:endParaRPr lang="es-MX" sz="1050" b="1" dirty="0"/>
          </a:p>
          <a:p>
            <a:br>
              <a:rPr lang="es-MX" sz="1050" b="1" dirty="0"/>
            </a:br>
            <a:endParaRPr lang="es-MX" sz="1050" b="1" dirty="0"/>
          </a:p>
          <a:p>
            <a:br>
              <a:rPr lang="es-MX" sz="1050" dirty="0"/>
            </a:br>
            <a:endParaRPr lang="es-MX" sz="1050" dirty="0"/>
          </a:p>
        </p:txBody>
      </p:sp>
    </p:spTree>
    <p:extLst>
      <p:ext uri="{BB962C8B-B14F-4D97-AF65-F5344CB8AC3E}">
        <p14:creationId xmlns:p14="http://schemas.microsoft.com/office/powerpoint/2010/main" val="22070366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3977934" y="235335"/>
            <a:ext cx="3888432" cy="3970318"/>
          </a:xfrm>
          <a:prstGeom prst="rect">
            <a:avLst/>
          </a:prstGeom>
          <a:noFill/>
        </p:spPr>
        <p:txBody>
          <a:bodyPr wrap="square" rtlCol="0">
            <a:spAutoFit/>
          </a:bodyPr>
          <a:lstStyle/>
          <a:p>
            <a:r>
              <a:rPr lang="es-MX" sz="1200" dirty="0">
                <a:solidFill>
                  <a:schemeClr val="tx1">
                    <a:lumMod val="95000"/>
                  </a:schemeClr>
                </a:solidFill>
              </a:rPr>
              <a:t>Los </a:t>
            </a:r>
            <a:r>
              <a:rPr lang="es-MX" sz="1200" b="1" dirty="0">
                <a:solidFill>
                  <a:schemeClr val="tx1">
                    <a:lumMod val="95000"/>
                  </a:schemeClr>
                </a:solidFill>
              </a:rPr>
              <a:t>valores normales </a:t>
            </a:r>
            <a:r>
              <a:rPr lang="es-MX" sz="1200" dirty="0">
                <a:solidFill>
                  <a:schemeClr val="tx1">
                    <a:lumMod val="95000"/>
                  </a:schemeClr>
                </a:solidFill>
              </a:rPr>
              <a:t>de gastrina  generalmente son de menos de 100 </a:t>
            </a:r>
            <a:r>
              <a:rPr lang="es-MX" sz="1200" dirty="0" err="1">
                <a:solidFill>
                  <a:schemeClr val="tx1">
                    <a:lumMod val="95000"/>
                  </a:schemeClr>
                </a:solidFill>
              </a:rPr>
              <a:t>pg</a:t>
            </a:r>
            <a:r>
              <a:rPr lang="es-MX" sz="1200" dirty="0">
                <a:solidFill>
                  <a:schemeClr val="tx1">
                    <a:lumMod val="95000"/>
                  </a:schemeClr>
                </a:solidFill>
              </a:rPr>
              <a:t>/ml (</a:t>
            </a:r>
            <a:r>
              <a:rPr lang="es-MX" sz="1200" dirty="0" err="1">
                <a:solidFill>
                  <a:schemeClr val="tx1">
                    <a:lumMod val="95000"/>
                  </a:schemeClr>
                </a:solidFill>
              </a:rPr>
              <a:t>picogramos</a:t>
            </a:r>
            <a:r>
              <a:rPr lang="es-MX" sz="1200" dirty="0">
                <a:solidFill>
                  <a:schemeClr val="tx1">
                    <a:lumMod val="95000"/>
                  </a:schemeClr>
                </a:solidFill>
              </a:rPr>
              <a:t> por mililitro). </a:t>
            </a:r>
          </a:p>
          <a:p>
            <a:endParaRPr lang="es-MX" sz="1200" dirty="0">
              <a:solidFill>
                <a:schemeClr val="tx1">
                  <a:lumMod val="95000"/>
                </a:schemeClr>
              </a:solidFill>
            </a:endParaRPr>
          </a:p>
          <a:p>
            <a:endParaRPr lang="es-MX" sz="1200" dirty="0">
              <a:solidFill>
                <a:schemeClr val="tx1">
                  <a:lumMod val="95000"/>
                </a:schemeClr>
              </a:solidFill>
            </a:endParaRPr>
          </a:p>
          <a:p>
            <a:r>
              <a:rPr lang="es-MX" sz="1200" dirty="0">
                <a:solidFill>
                  <a:schemeClr val="tx1">
                    <a:lumMod val="95000"/>
                  </a:schemeClr>
                </a:solidFill>
              </a:rPr>
              <a:t> Significado de resultados anormales</a:t>
            </a:r>
          </a:p>
          <a:p>
            <a:endParaRPr lang="es-MX" sz="1200" dirty="0">
              <a:solidFill>
                <a:schemeClr val="tx1">
                  <a:lumMod val="95000"/>
                </a:schemeClr>
              </a:solidFill>
            </a:endParaRPr>
          </a:p>
          <a:p>
            <a:endParaRPr lang="es-MX" sz="1200" dirty="0">
              <a:solidFill>
                <a:schemeClr val="tx1">
                  <a:lumMod val="95000"/>
                </a:schemeClr>
              </a:solidFill>
            </a:endParaRPr>
          </a:p>
          <a:p>
            <a:r>
              <a:rPr lang="es-MX" sz="1200" dirty="0">
                <a:solidFill>
                  <a:schemeClr val="tx1">
                    <a:lumMod val="95000"/>
                  </a:schemeClr>
                </a:solidFill>
              </a:rPr>
              <a:t>Demasiada gastrina causa úlcera péptica grave. </a:t>
            </a:r>
          </a:p>
          <a:p>
            <a:endParaRPr lang="es-MX" sz="1200" dirty="0">
              <a:solidFill>
                <a:schemeClr val="tx1">
                  <a:lumMod val="95000"/>
                </a:schemeClr>
              </a:solidFill>
            </a:endParaRPr>
          </a:p>
          <a:p>
            <a:r>
              <a:rPr lang="es-MX" sz="1200" dirty="0">
                <a:solidFill>
                  <a:schemeClr val="tx1">
                    <a:lumMod val="95000"/>
                  </a:schemeClr>
                </a:solidFill>
              </a:rPr>
              <a:t>Los niveles por encima de lo normal también pueden deberse a:</a:t>
            </a:r>
          </a:p>
          <a:p>
            <a:r>
              <a:rPr lang="es-MX" sz="1200" dirty="0">
                <a:solidFill>
                  <a:schemeClr val="tx1">
                    <a:lumMod val="95000"/>
                  </a:schemeClr>
                </a:solidFill>
              </a:rPr>
              <a:t>Nefropatía crónica.</a:t>
            </a:r>
          </a:p>
          <a:p>
            <a:r>
              <a:rPr lang="es-MX" sz="1200" dirty="0">
                <a:solidFill>
                  <a:schemeClr val="tx1">
                    <a:lumMod val="95000"/>
                  </a:schemeClr>
                </a:solidFill>
              </a:rPr>
              <a:t>Gastritis prolongada.</a:t>
            </a:r>
          </a:p>
          <a:p>
            <a:r>
              <a:rPr lang="es-MX" sz="1200" dirty="0">
                <a:solidFill>
                  <a:schemeClr val="tx1">
                    <a:lumMod val="95000"/>
                  </a:schemeClr>
                </a:solidFill>
              </a:rPr>
              <a:t>Hiperactividad de las células estomacales productoras de gastrina (hiperplasia de las células G).</a:t>
            </a:r>
          </a:p>
          <a:p>
            <a:r>
              <a:rPr lang="es-MX" sz="1200" dirty="0">
                <a:solidFill>
                  <a:schemeClr val="tx1">
                    <a:lumMod val="95000"/>
                  </a:schemeClr>
                </a:solidFill>
              </a:rPr>
              <a:t>Infección estomacal por </a:t>
            </a:r>
            <a:r>
              <a:rPr lang="es-MX" sz="1200" dirty="0" err="1">
                <a:solidFill>
                  <a:schemeClr val="tx1">
                    <a:lumMod val="95000"/>
                  </a:schemeClr>
                </a:solidFill>
              </a:rPr>
              <a:t>Helicobacter</a:t>
            </a:r>
            <a:r>
              <a:rPr lang="es-MX" sz="1200" dirty="0">
                <a:solidFill>
                  <a:schemeClr val="tx1">
                    <a:lumMod val="95000"/>
                  </a:schemeClr>
                </a:solidFill>
              </a:rPr>
              <a:t> pylori.</a:t>
            </a:r>
          </a:p>
          <a:p>
            <a:r>
              <a:rPr lang="es-MX" sz="1200" dirty="0">
                <a:solidFill>
                  <a:schemeClr val="tx1">
                    <a:lumMod val="95000"/>
                  </a:schemeClr>
                </a:solidFill>
              </a:rPr>
              <a:t>Uso de antiácidos o medicamentos para tratar la acidez gástrica.</a:t>
            </a:r>
          </a:p>
          <a:p>
            <a:r>
              <a:rPr lang="es-MX" sz="1200" dirty="0">
                <a:solidFill>
                  <a:schemeClr val="tx1">
                    <a:lumMod val="95000"/>
                  </a:schemeClr>
                </a:solidFill>
              </a:rPr>
              <a:t>Síndrome de </a:t>
            </a:r>
            <a:r>
              <a:rPr lang="es-MX" sz="1200" dirty="0" err="1">
                <a:solidFill>
                  <a:schemeClr val="tx1">
                    <a:lumMod val="95000"/>
                  </a:schemeClr>
                </a:solidFill>
              </a:rPr>
              <a:t>Zollinger-Ellison</a:t>
            </a:r>
            <a:r>
              <a:rPr lang="es-MX" sz="1200" dirty="0">
                <a:solidFill>
                  <a:schemeClr val="tx1">
                    <a:lumMod val="95000"/>
                  </a:schemeClr>
                </a:solidFill>
              </a:rPr>
              <a:t>, un tumor productor de gastrina que se puede presentar en el estómago o el páncreas.</a:t>
            </a:r>
          </a:p>
        </p:txBody>
      </p:sp>
      <p:sp>
        <p:nvSpPr>
          <p:cNvPr id="5" name="4 CuadroTexto"/>
          <p:cNvSpPr txBox="1"/>
          <p:nvPr/>
        </p:nvSpPr>
        <p:spPr>
          <a:xfrm>
            <a:off x="2141730" y="2139702"/>
            <a:ext cx="1728192" cy="253916"/>
          </a:xfrm>
          <a:prstGeom prst="rect">
            <a:avLst/>
          </a:prstGeom>
          <a:noFill/>
        </p:spPr>
        <p:txBody>
          <a:bodyPr wrap="square" rtlCol="0">
            <a:spAutoFit/>
          </a:bodyPr>
          <a:lstStyle/>
          <a:p>
            <a:endParaRPr lang="es-MX" sz="1050" dirty="0"/>
          </a:p>
        </p:txBody>
      </p:sp>
      <p:pic>
        <p:nvPicPr>
          <p:cNvPr id="6" name="Picture 2" descr="Resultado de imagen para DR PENSANDO"/>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0" b="100000" l="0" r="100000">
                        <a14:foregroundMark x1="36864" y1="48699" x2="8051" y2="68401"/>
                        <a14:foregroundMark x1="31780" y1="64684" x2="32627" y2="97026"/>
                        <a14:foregroundMark x1="9746" y1="68401" x2="22458" y2="86245"/>
                        <a14:foregroundMark x1="69068" y1="54275" x2="74576" y2="94796"/>
                        <a14:foregroundMark x1="39831" y1="55390" x2="72034" y2="93309"/>
                        <a14:foregroundMark x1="63136" y1="50558" x2="55508" y2="63941"/>
                        <a14:foregroundMark x1="77542" y1="69888" x2="86017" y2="73234"/>
                      </a14:backgroundRemoval>
                    </a14:imgEffect>
                  </a14:imgLayer>
                </a14:imgProps>
              </a:ext>
              <a:ext uri="{28A0092B-C50C-407E-A947-70E740481C1C}">
                <a14:useLocalDpi xmlns:a14="http://schemas.microsoft.com/office/drawing/2010/main" val="0"/>
              </a:ext>
            </a:extLst>
          </a:blip>
          <a:srcRect/>
          <a:stretch>
            <a:fillRect/>
          </a:stretch>
        </p:blipFill>
        <p:spPr bwMode="auto">
          <a:xfrm>
            <a:off x="1374568" y="959927"/>
            <a:ext cx="2616878" cy="298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26057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39652" y="20758"/>
            <a:ext cx="6172200" cy="543707"/>
          </a:xfrm>
        </p:spPr>
        <p:txBody>
          <a:bodyPr>
            <a:normAutofit/>
          </a:bodyPr>
          <a:lstStyle/>
          <a:p>
            <a:r>
              <a:rPr lang="es-MX" sz="2700" dirty="0"/>
              <a:t>JUGO GÁSTRICO </a:t>
            </a:r>
          </a:p>
        </p:txBody>
      </p:sp>
      <p:sp>
        <p:nvSpPr>
          <p:cNvPr id="3" name="2 Marcador de contenido"/>
          <p:cNvSpPr>
            <a:spLocks noGrp="1"/>
          </p:cNvSpPr>
          <p:nvPr>
            <p:ph idx="1"/>
          </p:nvPr>
        </p:nvSpPr>
        <p:spPr>
          <a:xfrm>
            <a:off x="1331640" y="681540"/>
            <a:ext cx="3510390" cy="4374486"/>
          </a:xfrm>
        </p:spPr>
        <p:txBody>
          <a:bodyPr>
            <a:normAutofit fontScale="85000" lnSpcReduction="20000"/>
          </a:bodyPr>
          <a:lstStyle/>
          <a:p>
            <a:pPr marL="0" indent="0" algn="just">
              <a:buNone/>
            </a:pPr>
            <a:r>
              <a:rPr lang="es-MX" sz="1650" dirty="0"/>
              <a:t>El </a:t>
            </a:r>
            <a:r>
              <a:rPr lang="es-MX" sz="1650" b="1" dirty="0"/>
              <a:t>jugo gástrico es secretado </a:t>
            </a:r>
            <a:r>
              <a:rPr lang="es-MX" sz="1650" dirty="0"/>
              <a:t>por las células parietales de las glándulas mucosas de la pared gástrica. </a:t>
            </a:r>
          </a:p>
          <a:p>
            <a:pPr marL="0" indent="0" algn="just">
              <a:buNone/>
            </a:pPr>
            <a:endParaRPr lang="es-MX" sz="1650" dirty="0"/>
          </a:p>
          <a:p>
            <a:pPr marL="0" indent="0" algn="just">
              <a:buNone/>
            </a:pPr>
            <a:r>
              <a:rPr lang="es-MX" sz="1650" dirty="0"/>
              <a:t>Ayuda a la trasformación de los alimentos ya que es un </a:t>
            </a:r>
            <a:r>
              <a:rPr lang="es-MX" sz="1650" b="1" dirty="0"/>
              <a:t>líquido claro y ácido, muy fuerte, con un </a:t>
            </a:r>
            <a:r>
              <a:rPr lang="es-MX" sz="1650" b="1" dirty="0" err="1"/>
              <a:t>Ph</a:t>
            </a:r>
            <a:r>
              <a:rPr lang="es-MX" sz="1650" b="1" dirty="0"/>
              <a:t> de 0,9 a 1,5.  En los primeros meses de vida tienen un pH máximo a 5. </a:t>
            </a:r>
          </a:p>
          <a:p>
            <a:pPr marL="0" indent="0" algn="just">
              <a:buNone/>
            </a:pPr>
            <a:endParaRPr lang="es-MX" sz="1650" b="1" dirty="0"/>
          </a:p>
          <a:p>
            <a:pPr marL="0" indent="0" algn="just">
              <a:buNone/>
            </a:pPr>
            <a:r>
              <a:rPr lang="es-MX" sz="1650" dirty="0"/>
              <a:t>Ayuda a</a:t>
            </a:r>
            <a:r>
              <a:rPr lang="es-MX" sz="1650" b="1" dirty="0"/>
              <a:t> desintegrar </a:t>
            </a:r>
            <a:r>
              <a:rPr lang="es-MX" sz="1650" dirty="0"/>
              <a:t>los alimentos, formando una sustancia semilíquida y pastosa que se conoce como </a:t>
            </a:r>
            <a:r>
              <a:rPr lang="es-MX" sz="1650" b="1" dirty="0"/>
              <a:t>quimo</a:t>
            </a:r>
            <a:r>
              <a:rPr lang="es-MX" sz="1650" dirty="0"/>
              <a:t> y que es tratada posteriormente por el intestino.</a:t>
            </a:r>
          </a:p>
          <a:p>
            <a:pPr marL="0" indent="0" algn="just">
              <a:buNone/>
            </a:pPr>
            <a:endParaRPr lang="es-MX" sz="1650" b="1" dirty="0"/>
          </a:p>
          <a:p>
            <a:pPr marL="0" indent="0" algn="just">
              <a:buNone/>
            </a:pPr>
            <a:r>
              <a:rPr lang="es-MX" sz="1650" dirty="0"/>
              <a:t>El jugo gástrico </a:t>
            </a:r>
            <a:r>
              <a:rPr lang="es-MX" sz="1650" b="1" dirty="0"/>
              <a:t>actúa en una de las primeras etapas de la digestión</a:t>
            </a:r>
            <a:r>
              <a:rPr lang="es-MX" sz="1650" dirty="0"/>
              <a:t>.</a:t>
            </a:r>
          </a:p>
          <a:p>
            <a:pPr marL="0" indent="0" algn="just">
              <a:buNone/>
            </a:pPr>
            <a:endParaRPr lang="es-MX" sz="1650" dirty="0"/>
          </a:p>
          <a:p>
            <a:pPr marL="0" indent="0" algn="just">
              <a:buNone/>
            </a:pPr>
            <a:r>
              <a:rPr lang="es-MX" sz="1650" dirty="0"/>
              <a:t>Gracias al jugo gástrico es posible la </a:t>
            </a:r>
            <a:r>
              <a:rPr lang="es-MX" sz="1650" b="1" dirty="0"/>
              <a:t>transformación de los alimentos a componentes más simple</a:t>
            </a:r>
            <a:r>
              <a:rPr lang="es-MX" sz="1650" dirty="0"/>
              <a:t>s, que al finalizar el proceso digestivo, se terminan incorporando como sustancias nutritivas en el organismo. </a:t>
            </a:r>
            <a:endParaRPr lang="es-MX" sz="1650" b="1" dirty="0"/>
          </a:p>
          <a:p>
            <a:pPr marL="0" indent="0" algn="just">
              <a:buNone/>
            </a:pPr>
            <a:endParaRPr lang="es-MX" sz="1650" dirty="0"/>
          </a:p>
        </p:txBody>
      </p:sp>
      <p:pic>
        <p:nvPicPr>
          <p:cNvPr id="1028" name="Picture 4" descr="Resultado de imagen para jugo gastr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114" y="1275606"/>
            <a:ext cx="2811173" cy="2500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2173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143000" y="10367"/>
            <a:ext cx="4077072" cy="972108"/>
          </a:xfrm>
        </p:spPr>
        <p:txBody>
          <a:bodyPr>
            <a:normAutofit/>
          </a:bodyPr>
          <a:lstStyle/>
          <a:p>
            <a:pPr marL="0" indent="0" algn="just">
              <a:buNone/>
            </a:pPr>
            <a:r>
              <a:rPr lang="es-MX" sz="1500" dirty="0"/>
              <a:t>VOLUMEN PROMEDIO DE SECRECIÓN DIARIO </a:t>
            </a:r>
          </a:p>
          <a:p>
            <a:pPr marL="0" indent="0" algn="just">
              <a:buNone/>
            </a:pPr>
            <a:r>
              <a:rPr lang="es-MX" sz="1500" dirty="0"/>
              <a:t> </a:t>
            </a:r>
            <a:r>
              <a:rPr lang="es-MX" sz="1500" b="1" dirty="0"/>
              <a:t>El estómago de los adultos produce de 1 a 1.5 litros de jugo gástrico al día</a:t>
            </a:r>
            <a:r>
              <a:rPr lang="es-MX" sz="1500" dirty="0"/>
              <a:t>.</a:t>
            </a:r>
          </a:p>
          <a:p>
            <a:pPr marL="0" indent="0" algn="just" fontAlgn="base">
              <a:buNone/>
            </a:pPr>
            <a:endParaRPr lang="es-MX" sz="6000" dirty="0"/>
          </a:p>
          <a:p>
            <a:pPr marL="0" indent="0" algn="just" fontAlgn="base">
              <a:buNone/>
            </a:pPr>
            <a:endParaRPr lang="es-MX" sz="2175" dirty="0"/>
          </a:p>
          <a:p>
            <a:pPr marL="0" indent="0" algn="just">
              <a:buNone/>
            </a:pPr>
            <a:endParaRPr lang="es-MX" dirty="0"/>
          </a:p>
          <a:p>
            <a:pPr algn="just"/>
            <a:endParaRPr lang="es-MX" dirty="0"/>
          </a:p>
        </p:txBody>
      </p:sp>
      <p:sp>
        <p:nvSpPr>
          <p:cNvPr id="4" name="3 CuadroTexto"/>
          <p:cNvSpPr txBox="1"/>
          <p:nvPr/>
        </p:nvSpPr>
        <p:spPr>
          <a:xfrm>
            <a:off x="4137366" y="897564"/>
            <a:ext cx="3726414" cy="3924151"/>
          </a:xfrm>
          <a:prstGeom prst="rect">
            <a:avLst/>
          </a:prstGeom>
          <a:noFill/>
        </p:spPr>
        <p:txBody>
          <a:bodyPr wrap="square" rtlCol="0">
            <a:spAutoFit/>
          </a:bodyPr>
          <a:lstStyle/>
          <a:p>
            <a:pPr algn="just" fontAlgn="base"/>
            <a:r>
              <a:rPr lang="es-MX" sz="1050" dirty="0"/>
              <a:t>SE </a:t>
            </a:r>
            <a:r>
              <a:rPr lang="es-MX" sz="1050" dirty="0">
                <a:solidFill>
                  <a:schemeClr val="tx1">
                    <a:lumMod val="95000"/>
                  </a:schemeClr>
                </a:solidFill>
              </a:rPr>
              <a:t>CONFORMA DE LOS SIGUIENTES COMPONENTES</a:t>
            </a:r>
          </a:p>
          <a:p>
            <a:pPr algn="just" fontAlgn="base"/>
            <a:endParaRPr lang="es-MX" sz="1200" dirty="0">
              <a:solidFill>
                <a:schemeClr val="tx1">
                  <a:lumMod val="95000"/>
                </a:schemeClr>
              </a:solidFill>
            </a:endParaRPr>
          </a:p>
          <a:p>
            <a:pPr algn="just" fontAlgn="base"/>
            <a:r>
              <a:rPr lang="es-MX" sz="1200" b="1" dirty="0">
                <a:solidFill>
                  <a:schemeClr val="tx1">
                    <a:lumMod val="95000"/>
                  </a:schemeClr>
                </a:solidFill>
              </a:rPr>
              <a:t>Agua</a:t>
            </a:r>
            <a:r>
              <a:rPr lang="es-MX" sz="1200" dirty="0">
                <a:solidFill>
                  <a:schemeClr val="tx1">
                    <a:lumMod val="95000"/>
                  </a:schemeClr>
                </a:solidFill>
              </a:rPr>
              <a:t>: Es el “ingrediente” principal de la solución.</a:t>
            </a:r>
          </a:p>
          <a:p>
            <a:pPr algn="just" fontAlgn="base"/>
            <a:endParaRPr lang="es-MX" sz="1200" dirty="0">
              <a:solidFill>
                <a:schemeClr val="tx1">
                  <a:lumMod val="95000"/>
                </a:schemeClr>
              </a:solidFill>
            </a:endParaRPr>
          </a:p>
          <a:p>
            <a:pPr algn="just" fontAlgn="base"/>
            <a:r>
              <a:rPr lang="es-MX" sz="1200" b="1" dirty="0">
                <a:solidFill>
                  <a:schemeClr val="tx1">
                    <a:lumMod val="95000"/>
                  </a:schemeClr>
                </a:solidFill>
              </a:rPr>
              <a:t>Ácido clorhídrico:</a:t>
            </a:r>
            <a:r>
              <a:rPr lang="es-MX" sz="1200" dirty="0">
                <a:solidFill>
                  <a:schemeClr val="tx1">
                    <a:lumMod val="95000"/>
                  </a:schemeClr>
                </a:solidFill>
              </a:rPr>
              <a:t> Es segregado por las células parietales. Desnaturaliza las proteínas, y es un medio esterilizador de las bacterias. Es el ácido clorhídrico el causante de la acidez del jugo gástrico, que permite la degradación (hidrólisis) de las proteínas en unidades más pequeñas.</a:t>
            </a:r>
          </a:p>
          <a:p>
            <a:pPr algn="just" fontAlgn="base"/>
            <a:endParaRPr lang="es-MX" sz="1200" dirty="0">
              <a:solidFill>
                <a:schemeClr val="tx1">
                  <a:lumMod val="95000"/>
                </a:schemeClr>
              </a:solidFill>
            </a:endParaRPr>
          </a:p>
          <a:p>
            <a:pPr algn="just" fontAlgn="base"/>
            <a:r>
              <a:rPr lang="es-MX" sz="1200" b="1" dirty="0">
                <a:solidFill>
                  <a:schemeClr val="tx1">
                    <a:lumMod val="95000"/>
                  </a:schemeClr>
                </a:solidFill>
              </a:rPr>
              <a:t>Enzimas</a:t>
            </a:r>
            <a:r>
              <a:rPr lang="es-MX" sz="1200" dirty="0">
                <a:solidFill>
                  <a:schemeClr val="tx1">
                    <a:lumMod val="95000"/>
                  </a:schemeClr>
                </a:solidFill>
              </a:rPr>
              <a:t>: En el jugo gástrico están presentes la </a:t>
            </a:r>
            <a:r>
              <a:rPr lang="es-MX" sz="1200" b="1" dirty="0">
                <a:solidFill>
                  <a:schemeClr val="tx1">
                    <a:lumMod val="95000"/>
                  </a:schemeClr>
                </a:solidFill>
              </a:rPr>
              <a:t>pepsina, renina gástrica y lipasa gástrica</a:t>
            </a:r>
            <a:r>
              <a:rPr lang="es-MX" sz="1200" dirty="0">
                <a:solidFill>
                  <a:schemeClr val="tx1">
                    <a:lumMod val="95000"/>
                  </a:schemeClr>
                </a:solidFill>
              </a:rPr>
              <a:t>. La gastrina, que se origina en el estómago, es una hormona que viaja a la sangre y regresa estimulando la producción del jugo gástrico.</a:t>
            </a:r>
          </a:p>
          <a:p>
            <a:pPr algn="just" fontAlgn="base"/>
            <a:r>
              <a:rPr lang="es-MX" sz="1200" dirty="0">
                <a:solidFill>
                  <a:schemeClr val="tx1">
                    <a:lumMod val="95000"/>
                  </a:schemeClr>
                </a:solidFill>
              </a:rPr>
              <a:t> Su principal trabajo es intervenir en la digestión de las proteínas, con el apoyo de las enzimas pepsina y renina, para facilitar la </a:t>
            </a:r>
            <a:r>
              <a:rPr lang="es-MX" sz="1200" b="1" dirty="0">
                <a:solidFill>
                  <a:schemeClr val="tx1">
                    <a:lumMod val="95000"/>
                  </a:schemeClr>
                </a:solidFill>
              </a:rPr>
              <a:t>absorción de los nutrientes en el intestino delgado.</a:t>
            </a:r>
          </a:p>
          <a:p>
            <a:endParaRPr lang="es-MX" sz="1050" dirty="0"/>
          </a:p>
        </p:txBody>
      </p:sp>
      <p:pic>
        <p:nvPicPr>
          <p:cNvPr id="18434" name="Picture 2" descr="Resultado de imagen para JUGO GASTR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987" y="1707654"/>
            <a:ext cx="2857500" cy="232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9264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51"/>
        <p:cNvGrpSpPr/>
        <p:nvPr/>
      </p:nvGrpSpPr>
      <p:grpSpPr>
        <a:xfrm>
          <a:off x="0" y="0"/>
          <a:ext cx="0" cy="0"/>
          <a:chOff x="0" y="0"/>
          <a:chExt cx="0" cy="0"/>
        </a:xfrm>
      </p:grpSpPr>
      <p:sp>
        <p:nvSpPr>
          <p:cNvPr id="352" name="Shape 352"/>
          <p:cNvSpPr txBox="1">
            <a:spLocks noGrp="1"/>
          </p:cNvSpPr>
          <p:nvPr>
            <p:ph type="title"/>
          </p:nvPr>
        </p:nvSpPr>
        <p:spPr>
          <a:xfrm>
            <a:off x="311700" y="477250"/>
            <a:ext cx="8520600" cy="1095900"/>
          </a:xfrm>
          <a:prstGeom prst="rect">
            <a:avLst/>
          </a:prstGeom>
        </p:spPr>
        <p:txBody>
          <a:bodyPr wrap="square" lIns="91425" tIns="91425" rIns="91425" bIns="91425" anchor="t" anchorCtr="0">
            <a:noAutofit/>
          </a:bodyPr>
          <a:lstStyle/>
          <a:p>
            <a:pPr marL="457200" lvl="0" indent="-228600" algn="ctr" rtl="0">
              <a:spcBef>
                <a:spcPts val="0"/>
              </a:spcBef>
              <a:buFont typeface="Merriweather Light"/>
              <a:buChar char="●"/>
            </a:pPr>
            <a:r>
              <a:rPr lang="es-419" b="0">
                <a:latin typeface="Merriweather Light"/>
                <a:ea typeface="Merriweather Light"/>
                <a:cs typeface="Merriweather Light"/>
                <a:sym typeface="Merriweather Light"/>
              </a:rPr>
              <a:t>Factores que incrementan la secreción del jugo gástrico </a:t>
            </a:r>
          </a:p>
        </p:txBody>
      </p:sp>
      <p:sp>
        <p:nvSpPr>
          <p:cNvPr id="353" name="Shape 353"/>
          <p:cNvSpPr txBox="1"/>
          <p:nvPr/>
        </p:nvSpPr>
        <p:spPr>
          <a:xfrm>
            <a:off x="421125" y="1735650"/>
            <a:ext cx="8520600" cy="2613000"/>
          </a:xfrm>
          <a:prstGeom prst="rect">
            <a:avLst/>
          </a:prstGeom>
          <a:noFill/>
          <a:ln>
            <a:noFill/>
          </a:ln>
        </p:spPr>
        <p:txBody>
          <a:bodyPr wrap="square" lIns="91425" tIns="91425" rIns="91425" bIns="91425" anchor="t" anchorCtr="0">
            <a:noAutofit/>
          </a:bodyPr>
          <a:lstStyle/>
          <a:p>
            <a:pPr marL="457200" lvl="0" indent="-228600" rtl="0">
              <a:spcBef>
                <a:spcPts val="0"/>
              </a:spcBef>
              <a:buFont typeface="Merriweather"/>
              <a:buChar char="❖"/>
            </a:pPr>
            <a:r>
              <a:rPr lang="es-419" sz="1800">
                <a:latin typeface="Merriweather"/>
                <a:ea typeface="Merriweather"/>
                <a:cs typeface="Merriweather"/>
                <a:sym typeface="Merriweather"/>
              </a:rPr>
              <a:t>Contacto entre el alimento epitelio  ( Estímulos nerviosos entéricos)</a:t>
            </a:r>
          </a:p>
          <a:p>
            <a:pPr lvl="0" rtl="0">
              <a:spcBef>
                <a:spcPts val="0"/>
              </a:spcBef>
              <a:buNone/>
            </a:pPr>
            <a:endParaRPr sz="1800">
              <a:latin typeface="Merriweather"/>
              <a:ea typeface="Merriweather"/>
              <a:cs typeface="Merriweather"/>
              <a:sym typeface="Merriweather"/>
            </a:endParaRPr>
          </a:p>
          <a:p>
            <a:pPr marL="457200" lvl="0" indent="-228600" rtl="0">
              <a:spcBef>
                <a:spcPts val="0"/>
              </a:spcBef>
              <a:buFont typeface="Merriweather"/>
              <a:buChar char="❖"/>
            </a:pPr>
            <a:r>
              <a:rPr lang="es-419" sz="1800">
                <a:latin typeface="Merriweather"/>
                <a:ea typeface="Merriweather"/>
                <a:cs typeface="Merriweather"/>
                <a:sym typeface="Merriweather"/>
              </a:rPr>
              <a:t>Volumen del alimento en el estómago (Reflejo mientérico)</a:t>
            </a:r>
          </a:p>
          <a:p>
            <a:pPr lvl="0" rtl="0">
              <a:spcBef>
                <a:spcPts val="0"/>
              </a:spcBef>
              <a:buNone/>
            </a:pPr>
            <a:endParaRPr sz="1800">
              <a:latin typeface="Merriweather"/>
              <a:ea typeface="Merriweather"/>
              <a:cs typeface="Merriweather"/>
              <a:sym typeface="Merriweather"/>
            </a:endParaRPr>
          </a:p>
          <a:p>
            <a:pPr marL="457200" lvl="0" indent="-228600" rtl="0">
              <a:spcBef>
                <a:spcPts val="0"/>
              </a:spcBef>
              <a:buFont typeface="Merriweather"/>
              <a:buChar char="❖"/>
            </a:pPr>
            <a:r>
              <a:rPr lang="es-419" sz="1800">
                <a:latin typeface="Merriweather"/>
                <a:ea typeface="Merriweather"/>
                <a:cs typeface="Merriweather"/>
                <a:sym typeface="Merriweather"/>
              </a:rPr>
              <a:t>Vago </a:t>
            </a:r>
          </a:p>
          <a:p>
            <a:pPr lvl="0" rtl="0">
              <a:spcBef>
                <a:spcPts val="0"/>
              </a:spcBef>
              <a:buNone/>
            </a:pPr>
            <a:endParaRPr sz="1800">
              <a:latin typeface="Merriweather"/>
              <a:ea typeface="Merriweather"/>
              <a:cs typeface="Merriweather"/>
              <a:sym typeface="Merriweather"/>
            </a:endParaRPr>
          </a:p>
          <a:p>
            <a:pPr marL="457200" lvl="0" indent="-228600" rtl="0">
              <a:spcBef>
                <a:spcPts val="0"/>
              </a:spcBef>
              <a:buFont typeface="Merriweather"/>
              <a:buChar char="❖"/>
            </a:pPr>
            <a:r>
              <a:rPr lang="es-419" sz="1800">
                <a:latin typeface="Merriweather"/>
                <a:ea typeface="Merriweather"/>
                <a:cs typeface="Merriweather"/>
                <a:sym typeface="Merriweather"/>
              </a:rPr>
              <a:t>Liberación de gastrina</a:t>
            </a:r>
          </a:p>
          <a:p>
            <a:pPr lvl="0" rtl="0">
              <a:spcBef>
                <a:spcPts val="0"/>
              </a:spcBef>
              <a:buNone/>
            </a:pPr>
            <a:endParaRPr sz="1800">
              <a:latin typeface="Merriweather"/>
              <a:ea typeface="Merriweather"/>
              <a:cs typeface="Merriweather"/>
              <a:sym typeface="Merriweather"/>
            </a:endParaRPr>
          </a:p>
          <a:p>
            <a:pPr lvl="0" rtl="0">
              <a:spcBef>
                <a:spcPts val="0"/>
              </a:spcBef>
              <a:buNone/>
            </a:pPr>
            <a:r>
              <a:rPr lang="es-419" sz="1800">
                <a:latin typeface="Merriweather"/>
                <a:ea typeface="Merriweather"/>
                <a:cs typeface="Merriweather"/>
                <a:sym typeface="Merriweather"/>
              </a:rPr>
              <a:t> </a:t>
            </a:r>
          </a:p>
          <a:p>
            <a:pPr lvl="0" rtl="0">
              <a:spcBef>
                <a:spcPts val="0"/>
              </a:spcBef>
              <a:buNone/>
            </a:pPr>
            <a:endParaRPr sz="1800">
              <a:latin typeface="Merriweather"/>
              <a:ea typeface="Merriweather"/>
              <a:cs typeface="Merriweather"/>
              <a:sym typeface="Merriweather"/>
            </a:endParaRPr>
          </a:p>
          <a:p>
            <a:pPr lvl="0">
              <a:spcBef>
                <a:spcPts val="0"/>
              </a:spcBef>
              <a:buNone/>
            </a:pPr>
            <a:endParaRPr sz="1800">
              <a:latin typeface="Merriweather"/>
              <a:ea typeface="Merriweather"/>
              <a:cs typeface="Merriweather"/>
              <a:sym typeface="Merriweather"/>
            </a:endParaRPr>
          </a:p>
        </p:txBody>
      </p:sp>
      <p:sp>
        <p:nvSpPr>
          <p:cNvPr id="354" name="Shape 354"/>
          <p:cNvSpPr/>
          <p:nvPr/>
        </p:nvSpPr>
        <p:spPr>
          <a:xfrm rot="-5400000">
            <a:off x="4079550" y="308400"/>
            <a:ext cx="984900" cy="7520700"/>
          </a:xfrm>
          <a:prstGeom prst="leftBrace">
            <a:avLst>
              <a:gd name="adj1" fmla="val 8333"/>
              <a:gd name="adj2" fmla="val 49851"/>
            </a:avLst>
          </a:prstGeom>
          <a:no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5" name="Shape 355"/>
          <p:cNvSpPr txBox="1"/>
          <p:nvPr/>
        </p:nvSpPr>
        <p:spPr>
          <a:xfrm>
            <a:off x="2076900" y="4561200"/>
            <a:ext cx="4990200" cy="582300"/>
          </a:xfrm>
          <a:prstGeom prst="rect">
            <a:avLst/>
          </a:prstGeom>
          <a:noFill/>
          <a:ln>
            <a:noFill/>
          </a:ln>
        </p:spPr>
        <p:txBody>
          <a:bodyPr wrap="square" lIns="91425" tIns="91425" rIns="91425" bIns="91425" anchor="t" anchorCtr="0">
            <a:noAutofit/>
          </a:bodyPr>
          <a:lstStyle/>
          <a:p>
            <a:pPr lvl="0">
              <a:spcBef>
                <a:spcPts val="0"/>
              </a:spcBef>
              <a:buNone/>
            </a:pPr>
            <a:r>
              <a:rPr lang="es-419" sz="2400" b="1">
                <a:latin typeface="Merriweather"/>
                <a:ea typeface="Merriweather"/>
                <a:cs typeface="Merriweather"/>
                <a:sym typeface="Merriweather"/>
              </a:rPr>
              <a:t>Señales endocrinas y nerviosas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303300" y="411575"/>
            <a:ext cx="2666700" cy="1297200"/>
          </a:xfrm>
          <a:prstGeom prst="rect">
            <a:avLst/>
          </a:prstGeom>
        </p:spPr>
        <p:txBody>
          <a:bodyPr wrap="square" lIns="91425" tIns="91425" rIns="91425" bIns="91425" anchor="t" anchorCtr="0">
            <a:noAutofit/>
          </a:bodyPr>
          <a:lstStyle/>
          <a:p>
            <a:pPr marL="457200" lvl="0" indent="-457200" rtl="0">
              <a:spcBef>
                <a:spcPts val="0"/>
              </a:spcBef>
              <a:buSzPct val="100000"/>
              <a:buFont typeface="Merriweather"/>
              <a:buChar char="●"/>
            </a:pPr>
            <a:r>
              <a:rPr lang="es-419" sz="3600" b="0">
                <a:latin typeface="Merriweather Light"/>
                <a:ea typeface="Merriweather Light"/>
                <a:cs typeface="Merriweather Light"/>
                <a:sym typeface="Merriweather Light"/>
              </a:rPr>
              <a:t>Moco </a:t>
            </a:r>
          </a:p>
        </p:txBody>
      </p:sp>
      <p:pic>
        <p:nvPicPr>
          <p:cNvPr id="361" name="Shape 361"/>
          <p:cNvPicPr preferRelativeResize="0"/>
          <p:nvPr/>
        </p:nvPicPr>
        <p:blipFill>
          <a:blip r:embed="rId3">
            <a:alphaModFix/>
          </a:blip>
          <a:stretch>
            <a:fillRect/>
          </a:stretch>
        </p:blipFill>
        <p:spPr>
          <a:xfrm>
            <a:off x="5014400" y="668462"/>
            <a:ext cx="3853849" cy="3806575"/>
          </a:xfrm>
          <a:prstGeom prst="rect">
            <a:avLst/>
          </a:prstGeom>
          <a:noFill/>
          <a:ln>
            <a:noFill/>
          </a:ln>
        </p:spPr>
      </p:pic>
      <p:sp>
        <p:nvSpPr>
          <p:cNvPr id="362" name="Shape 362"/>
          <p:cNvSpPr txBox="1"/>
          <p:nvPr/>
        </p:nvSpPr>
        <p:spPr>
          <a:xfrm>
            <a:off x="303300" y="1435750"/>
            <a:ext cx="4396800" cy="3039300"/>
          </a:xfrm>
          <a:prstGeom prst="rect">
            <a:avLst/>
          </a:prstGeom>
          <a:noFill/>
          <a:ln>
            <a:noFill/>
          </a:ln>
        </p:spPr>
        <p:txBody>
          <a:bodyPr wrap="square" lIns="91425" tIns="91425" rIns="91425" bIns="91425" anchor="t" anchorCtr="0">
            <a:noAutofit/>
          </a:bodyPr>
          <a:lstStyle/>
          <a:p>
            <a:pPr lvl="0">
              <a:spcBef>
                <a:spcPts val="0"/>
              </a:spcBef>
              <a:buNone/>
            </a:pPr>
            <a:r>
              <a:rPr lang="es-419" sz="3000" dirty="0">
                <a:latin typeface="Alegreya"/>
                <a:ea typeface="Alegreya"/>
                <a:cs typeface="Alegreya"/>
                <a:sym typeface="Alegreya"/>
              </a:rPr>
              <a:t>El moco es un</a:t>
            </a:r>
            <a:r>
              <a:rPr lang="es-419" sz="3000" dirty="0">
                <a:latin typeface="Alegreya"/>
                <a:ea typeface="Alegreya"/>
                <a:cs typeface="Alegreya"/>
                <a:sym typeface="Alegreya"/>
                <a:hlinkClick r:id="rId4"/>
              </a:rPr>
              <a:t> </a:t>
            </a:r>
            <a:r>
              <a:rPr lang="es-419" sz="3000" b="1" u="sng" dirty="0">
                <a:solidFill>
                  <a:srgbClr val="CC0000"/>
                </a:solidFill>
                <a:latin typeface="Alegreya"/>
                <a:ea typeface="Alegreya"/>
                <a:cs typeface="Alegreya"/>
                <a:sym typeface="Alegreya"/>
                <a:hlinkClick r:id="rId4"/>
              </a:rPr>
              <a:t>gel</a:t>
            </a:r>
            <a:r>
              <a:rPr lang="es-419" sz="3000" b="1" u="sng" dirty="0">
                <a:solidFill>
                  <a:srgbClr val="CC0000"/>
                </a:solidFill>
                <a:latin typeface="Alegreya"/>
                <a:ea typeface="Alegreya"/>
                <a:cs typeface="Alegreya"/>
                <a:sym typeface="Alegreya"/>
              </a:rPr>
              <a:t> </a:t>
            </a:r>
            <a:r>
              <a:rPr lang="es-419" sz="3000" b="1" u="sng" dirty="0">
                <a:solidFill>
                  <a:srgbClr val="CC0000"/>
                </a:solidFill>
                <a:latin typeface="Alegreya"/>
                <a:ea typeface="Alegreya"/>
                <a:cs typeface="Alegreya"/>
                <a:sym typeface="Alegreya"/>
                <a:hlinkClick r:id="rId5"/>
              </a:rPr>
              <a:t> viscoso</a:t>
            </a:r>
            <a:r>
              <a:rPr lang="es-419" sz="3000" b="1" u="sng" dirty="0">
                <a:solidFill>
                  <a:srgbClr val="CC0000"/>
                </a:solidFill>
                <a:latin typeface="Alegreya"/>
                <a:ea typeface="Alegreya"/>
                <a:cs typeface="Alegreya"/>
                <a:sym typeface="Alegreya"/>
              </a:rPr>
              <a:t>,</a:t>
            </a:r>
            <a:r>
              <a:rPr lang="es-419" sz="3000" b="1" u="sng" dirty="0">
                <a:latin typeface="Alegreya"/>
                <a:ea typeface="Alegreya"/>
                <a:cs typeface="Alegreya"/>
                <a:sym typeface="Alegreya"/>
              </a:rPr>
              <a:t> </a:t>
            </a:r>
            <a:r>
              <a:rPr lang="es-419" sz="3000" dirty="0">
                <a:latin typeface="Alegreya"/>
                <a:ea typeface="Alegreya"/>
                <a:cs typeface="Alegreya"/>
                <a:sym typeface="Alegreya"/>
              </a:rPr>
              <a:t>resbaladizo que recubre las superficies mucosas del estómago. </a:t>
            </a:r>
          </a:p>
          <a:p>
            <a:pPr lvl="0" rtl="0">
              <a:spcBef>
                <a:spcPts val="0"/>
              </a:spcBef>
              <a:buNone/>
            </a:pPr>
            <a:r>
              <a:rPr lang="es-419" sz="3000" dirty="0">
                <a:solidFill>
                  <a:schemeClr val="dk2"/>
                </a:solidFill>
                <a:latin typeface="Alegreya"/>
                <a:ea typeface="Alegreya"/>
                <a:cs typeface="Alegreya"/>
                <a:sym typeface="Alegreya"/>
              </a:rPr>
              <a:t>Barrera entre el contenido </a:t>
            </a:r>
            <a:r>
              <a:rPr lang="es-419" sz="3000" dirty="0" err="1">
                <a:solidFill>
                  <a:schemeClr val="dk2"/>
                </a:solidFill>
                <a:latin typeface="Alegreya"/>
                <a:ea typeface="Alegreya"/>
                <a:cs typeface="Alegreya"/>
                <a:sym typeface="Alegreya"/>
              </a:rPr>
              <a:t>luminal</a:t>
            </a:r>
            <a:r>
              <a:rPr lang="es-419" sz="3000" dirty="0">
                <a:solidFill>
                  <a:schemeClr val="dk2"/>
                </a:solidFill>
                <a:latin typeface="Alegreya"/>
                <a:ea typeface="Alegreya"/>
                <a:cs typeface="Alegreya"/>
                <a:sym typeface="Alegreya"/>
              </a:rPr>
              <a:t> y la mucosa.</a:t>
            </a:r>
          </a:p>
          <a:p>
            <a:pPr lvl="0" rtl="0">
              <a:spcBef>
                <a:spcPts val="0"/>
              </a:spcBef>
              <a:buNone/>
            </a:pPr>
            <a:endParaRPr sz="2000" dirty="0">
              <a:latin typeface="Merriweather Light"/>
              <a:ea typeface="Merriweather Light"/>
              <a:cs typeface="Merriweather Light"/>
              <a:sym typeface="Merriweather Light"/>
            </a:endParaRPr>
          </a:p>
          <a:p>
            <a:pPr lvl="0">
              <a:spcBef>
                <a:spcPts val="0"/>
              </a:spcBef>
              <a:buNone/>
            </a:pPr>
            <a:endParaRPr sz="2000" dirty="0">
              <a:latin typeface="Merriweather Light"/>
              <a:ea typeface="Merriweather Light"/>
              <a:cs typeface="Merriweather Light"/>
              <a:sym typeface="Merriweather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4256700" y="1"/>
            <a:ext cx="4715700" cy="4510200"/>
          </a:xfrm>
          <a:prstGeom prst="rect">
            <a:avLst/>
          </a:prstGeom>
        </p:spPr>
        <p:txBody>
          <a:bodyPr wrap="square" lIns="91425" tIns="91425" rIns="91425" bIns="91425" anchor="ctr" anchorCtr="0">
            <a:noAutofit/>
          </a:bodyPr>
          <a:lstStyle/>
          <a:p>
            <a:pPr lvl="0" rtl="0">
              <a:spcBef>
                <a:spcPts val="0"/>
              </a:spcBef>
              <a:buNone/>
            </a:pPr>
            <a:r>
              <a:rPr lang="es-419" sz="4500">
                <a:solidFill>
                  <a:srgbClr val="000000"/>
                </a:solidFill>
              </a:rPr>
              <a:t>Etapas del proceso digestivo  en los que participa el estómago</a:t>
            </a:r>
          </a:p>
          <a:p>
            <a:pPr lvl="0" rtl="0">
              <a:spcBef>
                <a:spcPts val="0"/>
              </a:spcBef>
              <a:buNone/>
            </a:pPr>
            <a:endParaRPr/>
          </a:p>
        </p:txBody>
      </p:sp>
      <p:pic>
        <p:nvPicPr>
          <p:cNvPr id="158" name="Shape 158"/>
          <p:cNvPicPr preferRelativeResize="0"/>
          <p:nvPr/>
        </p:nvPicPr>
        <p:blipFill>
          <a:blip r:embed="rId3">
            <a:alphaModFix/>
          </a:blip>
          <a:stretch>
            <a:fillRect/>
          </a:stretch>
        </p:blipFill>
        <p:spPr>
          <a:xfrm>
            <a:off x="304425" y="712562"/>
            <a:ext cx="3622875" cy="371837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rtl="0">
              <a:spcBef>
                <a:spcPts val="0"/>
              </a:spcBef>
              <a:buFont typeface="Merriweather Light"/>
              <a:buChar char="●"/>
            </a:pPr>
            <a:r>
              <a:rPr lang="es-419" b="0">
                <a:latin typeface="Merriweather Light"/>
                <a:ea typeface="Merriweather Light"/>
                <a:cs typeface="Merriweather Light"/>
                <a:sym typeface="Merriweather Light"/>
              </a:rPr>
              <a:t>Componentes del moco gástrico </a:t>
            </a:r>
          </a:p>
        </p:txBody>
      </p:sp>
      <p:sp>
        <p:nvSpPr>
          <p:cNvPr id="368" name="Shape 368"/>
          <p:cNvSpPr txBox="1"/>
          <p:nvPr/>
        </p:nvSpPr>
        <p:spPr>
          <a:xfrm>
            <a:off x="537200" y="1254025"/>
            <a:ext cx="3267300" cy="3000000"/>
          </a:xfrm>
          <a:prstGeom prst="rect">
            <a:avLst/>
          </a:prstGeom>
          <a:noFill/>
          <a:ln>
            <a:noFill/>
          </a:ln>
        </p:spPr>
        <p:txBody>
          <a:bodyPr wrap="square" lIns="91425" tIns="91425" rIns="91425" bIns="91425" anchor="ctr" anchorCtr="0">
            <a:noAutofit/>
          </a:bodyPr>
          <a:lstStyle/>
          <a:p>
            <a:pPr marL="457200" lvl="0" indent="-355600" rtl="0">
              <a:spcBef>
                <a:spcPts val="0"/>
              </a:spcBef>
              <a:buClr>
                <a:srgbClr val="CC0000"/>
              </a:buClr>
              <a:buSzPct val="100000"/>
              <a:buFont typeface="Merriweather"/>
              <a:buChar char="❏"/>
            </a:pPr>
            <a:r>
              <a:rPr lang="es-419" sz="2000" b="1" i="1" u="sng">
                <a:solidFill>
                  <a:srgbClr val="CC0000"/>
                </a:solidFill>
                <a:latin typeface="Merriweather"/>
                <a:ea typeface="Merriweather"/>
                <a:cs typeface="Merriweather"/>
                <a:sym typeface="Merriweather"/>
              </a:rPr>
              <a:t>G</a:t>
            </a:r>
            <a:r>
              <a:rPr lang="es-419" sz="2000" b="1" i="1" u="sng">
                <a:solidFill>
                  <a:srgbClr val="CC0000"/>
                </a:solidFill>
                <a:latin typeface="Merriweather"/>
                <a:ea typeface="Merriweather"/>
                <a:cs typeface="Merriweather"/>
                <a:sym typeface="Merriweather"/>
                <a:hlinkClick r:id="rId3"/>
              </a:rPr>
              <a:t>licoproteínas</a:t>
            </a:r>
            <a:r>
              <a:rPr lang="es-419" sz="2000" b="1" i="1" u="sng">
                <a:solidFill>
                  <a:srgbClr val="CC0000"/>
                </a:solidFill>
                <a:latin typeface="Merriweather"/>
                <a:ea typeface="Merriweather"/>
                <a:cs typeface="Merriweather"/>
                <a:sym typeface="Merriweather"/>
              </a:rPr>
              <a:t>. </a:t>
            </a:r>
          </a:p>
          <a:p>
            <a:pPr lvl="0" rtl="0">
              <a:spcBef>
                <a:spcPts val="0"/>
              </a:spcBef>
              <a:buNone/>
            </a:pPr>
            <a:endParaRPr sz="2000">
              <a:solidFill>
                <a:schemeClr val="dk2"/>
              </a:solidFill>
              <a:latin typeface="Merriweather Light"/>
              <a:ea typeface="Merriweather Light"/>
              <a:cs typeface="Merriweather Light"/>
              <a:sym typeface="Merriweather Light"/>
            </a:endParaRPr>
          </a:p>
          <a:p>
            <a:pPr marL="457200" lvl="0" indent="-355600" rtl="0">
              <a:spcBef>
                <a:spcPts val="0"/>
              </a:spcBef>
              <a:buClr>
                <a:srgbClr val="CC0000"/>
              </a:buClr>
              <a:buSzPct val="100000"/>
              <a:buFont typeface="Merriweather"/>
              <a:buChar char="❏"/>
            </a:pPr>
            <a:r>
              <a:rPr lang="es-419" sz="2000" b="1" i="1" u="sng">
                <a:solidFill>
                  <a:srgbClr val="CC0000"/>
                </a:solidFill>
                <a:latin typeface="Merriweather"/>
                <a:ea typeface="Merriweather"/>
                <a:cs typeface="Merriweather"/>
                <a:sym typeface="Merriweather"/>
              </a:rPr>
              <a:t>Mucinas.</a:t>
            </a:r>
          </a:p>
          <a:p>
            <a:pPr lvl="0" rtl="0">
              <a:spcBef>
                <a:spcPts val="0"/>
              </a:spcBef>
              <a:buNone/>
            </a:pPr>
            <a:endParaRPr sz="2000">
              <a:solidFill>
                <a:schemeClr val="dk2"/>
              </a:solidFill>
              <a:latin typeface="Merriweather Light"/>
              <a:ea typeface="Merriweather Light"/>
              <a:cs typeface="Merriweather Light"/>
              <a:sym typeface="Merriweather Light"/>
            </a:endParaRPr>
          </a:p>
          <a:p>
            <a:pPr marL="457200" lvl="0" indent="-355600" rtl="0">
              <a:spcBef>
                <a:spcPts val="0"/>
              </a:spcBef>
              <a:buClr>
                <a:srgbClr val="CC0000"/>
              </a:buClr>
              <a:buSzPct val="100000"/>
              <a:buFont typeface="Merriweather"/>
              <a:buChar char="❏"/>
            </a:pPr>
            <a:r>
              <a:rPr lang="es-419" sz="2000" b="1" i="1" u="sng">
                <a:solidFill>
                  <a:srgbClr val="CC0000"/>
                </a:solidFill>
                <a:latin typeface="Merriweather"/>
                <a:ea typeface="Merriweather"/>
                <a:cs typeface="Merriweather"/>
                <a:sym typeface="Merriweather"/>
              </a:rPr>
              <a:t>Agua.</a:t>
            </a:r>
          </a:p>
        </p:txBody>
      </p:sp>
      <p:sp>
        <p:nvSpPr>
          <p:cNvPr id="369" name="Shape 369"/>
          <p:cNvSpPr txBox="1"/>
          <p:nvPr/>
        </p:nvSpPr>
        <p:spPr>
          <a:xfrm>
            <a:off x="9436825" y="0"/>
            <a:ext cx="3000000" cy="3000000"/>
          </a:xfrm>
          <a:prstGeom prst="rect">
            <a:avLst/>
          </a:prstGeom>
          <a:noFill/>
          <a:ln>
            <a:noFill/>
          </a:ln>
        </p:spPr>
        <p:txBody>
          <a:bodyPr wrap="square" lIns="91425" tIns="91425" rIns="91425" bIns="91425" anchor="ctr" anchorCtr="0">
            <a:noAutofit/>
          </a:bodyPr>
          <a:lstStyle/>
          <a:p>
            <a:pPr lvl="0" rtl="0">
              <a:spcBef>
                <a:spcPts val="0"/>
              </a:spcBef>
              <a:buNone/>
            </a:pPr>
            <a:endParaRPr sz="1800" dirty="0">
              <a:solidFill>
                <a:schemeClr val="dk2"/>
              </a:solidFill>
              <a:latin typeface="Merriweather Light"/>
              <a:ea typeface="Merriweather Light"/>
              <a:cs typeface="Merriweather Light"/>
              <a:sym typeface="Merriweather Light"/>
            </a:endParaRPr>
          </a:p>
          <a:p>
            <a:pPr lvl="0" rtl="0">
              <a:spcBef>
                <a:spcPts val="0"/>
              </a:spcBef>
              <a:buNone/>
            </a:pPr>
            <a:endParaRPr sz="1800" dirty="0">
              <a:solidFill>
                <a:schemeClr val="dk2"/>
              </a:solidFill>
              <a:latin typeface="Merriweather Light"/>
              <a:ea typeface="Merriweather Light"/>
              <a:cs typeface="Merriweather Light"/>
              <a:sym typeface="Merriweather Light"/>
            </a:endParaRPr>
          </a:p>
          <a:p>
            <a:pPr lvl="0" rtl="0">
              <a:spcBef>
                <a:spcPts val="0"/>
              </a:spcBef>
              <a:buNone/>
            </a:pPr>
            <a:r>
              <a:rPr lang="es-419" sz="1800" dirty="0">
                <a:solidFill>
                  <a:schemeClr val="dk2"/>
                </a:solidFill>
                <a:latin typeface="Merriweather Light"/>
                <a:ea typeface="Merriweather Light"/>
                <a:cs typeface="Merriweather Light"/>
                <a:sym typeface="Merriweather Light"/>
              </a:rPr>
              <a:t>secretada por las células mucosas superficiales y la </a:t>
            </a:r>
            <a:r>
              <a:rPr lang="es-419" sz="1800" dirty="0" err="1">
                <a:solidFill>
                  <a:schemeClr val="dk2"/>
                </a:solidFill>
                <a:latin typeface="Merriweather Light"/>
                <a:ea typeface="Merriweather Light"/>
                <a:cs typeface="Merriweather Light"/>
                <a:sym typeface="Merriweather Light"/>
              </a:rPr>
              <a:t>secretaa</a:t>
            </a:r>
            <a:r>
              <a:rPr lang="es-419" sz="1800" dirty="0">
                <a:solidFill>
                  <a:schemeClr val="dk2"/>
                </a:solidFill>
                <a:latin typeface="Merriweather Light"/>
                <a:ea typeface="Merriweather Light"/>
                <a:cs typeface="Merriweather Light"/>
                <a:sym typeface="Merriweather Light"/>
              </a:rPr>
              <a:t> por las células del cuello</a:t>
            </a:r>
          </a:p>
        </p:txBody>
      </p:sp>
      <p:sp>
        <p:nvSpPr>
          <p:cNvPr id="370" name="Shape 370"/>
          <p:cNvSpPr txBox="1"/>
          <p:nvPr/>
        </p:nvSpPr>
        <p:spPr>
          <a:xfrm>
            <a:off x="4104450" y="2625525"/>
            <a:ext cx="1612800" cy="639600"/>
          </a:xfrm>
          <a:prstGeom prst="rect">
            <a:avLst/>
          </a:prstGeom>
          <a:noFill/>
          <a:ln>
            <a:noFill/>
          </a:ln>
        </p:spPr>
        <p:txBody>
          <a:bodyPr wrap="square" lIns="91425" tIns="91425" rIns="91425" bIns="91425" anchor="ctr" anchorCtr="0">
            <a:noAutofit/>
          </a:bodyPr>
          <a:lstStyle/>
          <a:p>
            <a:pPr lvl="0" rtl="0">
              <a:spcBef>
                <a:spcPts val="0"/>
              </a:spcBef>
              <a:buNone/>
            </a:pPr>
            <a:r>
              <a:rPr lang="es-419" sz="2400">
                <a:solidFill>
                  <a:schemeClr val="dk2"/>
                </a:solidFill>
                <a:latin typeface="Merriweather Light"/>
                <a:ea typeface="Merriweather Light"/>
                <a:cs typeface="Merriweather Light"/>
                <a:sym typeface="Merriweather Light"/>
              </a:rPr>
              <a:t>MUC5AC</a:t>
            </a:r>
            <a:r>
              <a:rPr lang="es-419" sz="1800">
                <a:solidFill>
                  <a:schemeClr val="dk2"/>
                </a:solidFill>
                <a:latin typeface="Merriweather Light"/>
                <a:ea typeface="Merriweather Light"/>
                <a:cs typeface="Merriweather Light"/>
                <a:sym typeface="Merriweather Light"/>
              </a:rPr>
              <a:t> </a:t>
            </a:r>
          </a:p>
        </p:txBody>
      </p:sp>
      <p:sp>
        <p:nvSpPr>
          <p:cNvPr id="371" name="Shape 371"/>
          <p:cNvSpPr txBox="1"/>
          <p:nvPr/>
        </p:nvSpPr>
        <p:spPr>
          <a:xfrm>
            <a:off x="4104450" y="1849350"/>
            <a:ext cx="1209000" cy="892200"/>
          </a:xfrm>
          <a:prstGeom prst="rect">
            <a:avLst/>
          </a:prstGeom>
          <a:noFill/>
          <a:ln>
            <a:noFill/>
          </a:ln>
        </p:spPr>
        <p:txBody>
          <a:bodyPr wrap="square" lIns="91425" tIns="91425" rIns="91425" bIns="91425" anchor="ctr" anchorCtr="0">
            <a:noAutofit/>
          </a:bodyPr>
          <a:lstStyle/>
          <a:p>
            <a:pPr lvl="0" rtl="0">
              <a:spcBef>
                <a:spcPts val="0"/>
              </a:spcBef>
              <a:buNone/>
            </a:pPr>
            <a:r>
              <a:rPr lang="es-419" sz="2400">
                <a:solidFill>
                  <a:schemeClr val="dk2"/>
                </a:solidFill>
                <a:latin typeface="Merriweather Light"/>
                <a:ea typeface="Merriweather Light"/>
                <a:cs typeface="Merriweather Light"/>
                <a:sym typeface="Merriweather Light"/>
              </a:rPr>
              <a:t>MUC6</a:t>
            </a:r>
          </a:p>
        </p:txBody>
      </p:sp>
      <p:cxnSp>
        <p:nvCxnSpPr>
          <p:cNvPr id="372" name="Shape 372"/>
          <p:cNvCxnSpPr/>
          <p:nvPr/>
        </p:nvCxnSpPr>
        <p:spPr>
          <a:xfrm rot="10800000" flipH="1">
            <a:off x="2252850" y="2323050"/>
            <a:ext cx="1851600" cy="497400"/>
          </a:xfrm>
          <a:prstGeom prst="straightConnector1">
            <a:avLst/>
          </a:prstGeom>
          <a:noFill/>
          <a:ln w="9525" cap="flat" cmpd="sng">
            <a:solidFill>
              <a:schemeClr val="dk2"/>
            </a:solidFill>
            <a:prstDash val="solid"/>
            <a:round/>
            <a:headEnd type="none" w="lg" len="lg"/>
            <a:tailEnd type="triangle" w="lg" len="lg"/>
          </a:ln>
        </p:spPr>
      </p:cxnSp>
      <p:cxnSp>
        <p:nvCxnSpPr>
          <p:cNvPr id="373" name="Shape 373"/>
          <p:cNvCxnSpPr/>
          <p:nvPr/>
        </p:nvCxnSpPr>
        <p:spPr>
          <a:xfrm>
            <a:off x="2252950" y="2835300"/>
            <a:ext cx="1827900" cy="106200"/>
          </a:xfrm>
          <a:prstGeom prst="straightConnector1">
            <a:avLst/>
          </a:prstGeom>
          <a:noFill/>
          <a:ln w="9525" cap="flat" cmpd="sng">
            <a:solidFill>
              <a:schemeClr val="dk2"/>
            </a:solidFill>
            <a:prstDash val="solid"/>
            <a:round/>
            <a:headEnd type="none" w="lg" len="lg"/>
            <a:tailEnd type="triangle" w="lg" len="lg"/>
          </a:ln>
        </p:spPr>
      </p:cxnSp>
      <p:cxnSp>
        <p:nvCxnSpPr>
          <p:cNvPr id="374" name="Shape 374"/>
          <p:cNvCxnSpPr>
            <a:stCxn id="370" idx="3"/>
            <a:endCxn id="375" idx="1"/>
          </p:cNvCxnSpPr>
          <p:nvPr/>
        </p:nvCxnSpPr>
        <p:spPr>
          <a:xfrm>
            <a:off x="5717250" y="2945325"/>
            <a:ext cx="1084200" cy="138600"/>
          </a:xfrm>
          <a:prstGeom prst="straightConnector1">
            <a:avLst/>
          </a:prstGeom>
          <a:noFill/>
          <a:ln w="9525" cap="flat" cmpd="sng">
            <a:solidFill>
              <a:schemeClr val="dk2"/>
            </a:solidFill>
            <a:prstDash val="solid"/>
            <a:round/>
            <a:headEnd type="none" w="lg" len="lg"/>
            <a:tailEnd type="triangle" w="lg" len="lg"/>
          </a:ln>
        </p:spPr>
      </p:cxnSp>
      <p:sp>
        <p:nvSpPr>
          <p:cNvPr id="375" name="Shape 375"/>
          <p:cNvSpPr txBox="1"/>
          <p:nvPr/>
        </p:nvSpPr>
        <p:spPr>
          <a:xfrm>
            <a:off x="6801325" y="2835300"/>
            <a:ext cx="1851600" cy="497400"/>
          </a:xfrm>
          <a:prstGeom prst="rect">
            <a:avLst/>
          </a:prstGeom>
          <a:noFill/>
          <a:ln>
            <a:noFill/>
          </a:ln>
        </p:spPr>
        <p:txBody>
          <a:bodyPr wrap="square" lIns="91425" tIns="91425" rIns="91425" bIns="91425" anchor="t" anchorCtr="0">
            <a:noAutofit/>
          </a:bodyPr>
          <a:lstStyle/>
          <a:p>
            <a:pPr lvl="0">
              <a:spcBef>
                <a:spcPts val="0"/>
              </a:spcBef>
              <a:buNone/>
            </a:pPr>
            <a:r>
              <a:rPr lang="es-419" sz="2400" b="1" i="1" u="sng"/>
              <a:t>Polimeriza</a:t>
            </a:r>
          </a:p>
        </p:txBody>
      </p:sp>
      <p:sp>
        <p:nvSpPr>
          <p:cNvPr id="376" name="Shape 376"/>
          <p:cNvSpPr txBox="1"/>
          <p:nvPr/>
        </p:nvSpPr>
        <p:spPr>
          <a:xfrm>
            <a:off x="5876698" y="1051175"/>
            <a:ext cx="3267299" cy="1415400"/>
          </a:xfrm>
          <a:prstGeom prst="rect">
            <a:avLst/>
          </a:prstGeom>
          <a:noFill/>
          <a:ln>
            <a:noFill/>
          </a:ln>
        </p:spPr>
        <p:txBody>
          <a:bodyPr wrap="square" lIns="91425" tIns="91425" rIns="91425" bIns="91425" anchor="ctr" anchorCtr="0">
            <a:noAutofit/>
          </a:bodyPr>
          <a:lstStyle/>
          <a:p>
            <a:pPr lvl="0" rtl="0">
              <a:spcBef>
                <a:spcPts val="0"/>
              </a:spcBef>
              <a:buNone/>
            </a:pPr>
            <a:r>
              <a:rPr lang="es-419" sz="2400" b="1" i="1" u="sng"/>
              <a:t>Células mucosas </a:t>
            </a:r>
          </a:p>
          <a:p>
            <a:pPr lvl="0" rtl="0">
              <a:spcBef>
                <a:spcPts val="0"/>
              </a:spcBef>
              <a:buNone/>
            </a:pPr>
            <a:r>
              <a:rPr lang="es-419" sz="2400" b="1" i="1" u="sng"/>
              <a:t>Cuello del cuerpo</a:t>
            </a:r>
          </a:p>
        </p:txBody>
      </p:sp>
      <p:cxnSp>
        <p:nvCxnSpPr>
          <p:cNvPr id="377" name="Shape 377"/>
          <p:cNvCxnSpPr>
            <a:stCxn id="371" idx="3"/>
            <a:endCxn id="376" idx="1"/>
          </p:cNvCxnSpPr>
          <p:nvPr/>
        </p:nvCxnSpPr>
        <p:spPr>
          <a:xfrm rot="10800000" flipH="1">
            <a:off x="5313450" y="1758750"/>
            <a:ext cx="563100" cy="536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81"/>
        <p:cNvGrpSpPr/>
        <p:nvPr/>
      </p:nvGrpSpPr>
      <p:grpSpPr>
        <a:xfrm>
          <a:off x="0" y="0"/>
          <a:ext cx="0" cy="0"/>
          <a:chOff x="0" y="0"/>
          <a:chExt cx="0" cy="0"/>
        </a:xfrm>
      </p:grpSpPr>
      <p:sp>
        <p:nvSpPr>
          <p:cNvPr id="382" name="Shape 382"/>
          <p:cNvSpPr txBox="1"/>
          <p:nvPr/>
        </p:nvSpPr>
        <p:spPr>
          <a:xfrm>
            <a:off x="871400" y="986200"/>
            <a:ext cx="2104200" cy="553200"/>
          </a:xfrm>
          <a:prstGeom prst="rect">
            <a:avLst/>
          </a:prstGeom>
          <a:noFill/>
          <a:ln>
            <a:noFill/>
          </a:ln>
        </p:spPr>
        <p:txBody>
          <a:bodyPr wrap="square" lIns="91425" tIns="91425" rIns="91425" bIns="91425" anchor="ctr" anchorCtr="0">
            <a:noAutofit/>
          </a:bodyPr>
          <a:lstStyle/>
          <a:p>
            <a:pPr lvl="0" rtl="0">
              <a:spcBef>
                <a:spcPts val="0"/>
              </a:spcBef>
              <a:buNone/>
            </a:pPr>
            <a:r>
              <a:rPr lang="es-419" sz="2000" b="1" i="1" u="sng">
                <a:solidFill>
                  <a:srgbClr val="CC0000"/>
                </a:solidFill>
                <a:latin typeface="Merriweather"/>
                <a:ea typeface="Merriweather"/>
                <a:cs typeface="Merriweather"/>
                <a:sym typeface="Merriweather"/>
              </a:rPr>
              <a:t>Externa aguda</a:t>
            </a:r>
            <a:r>
              <a:rPr lang="es-419" sz="2000" u="sng">
                <a:solidFill>
                  <a:srgbClr val="CC0000"/>
                </a:solidFill>
                <a:latin typeface="Merriweather"/>
                <a:ea typeface="Merriweather"/>
                <a:cs typeface="Merriweather"/>
                <a:sym typeface="Merriweather"/>
              </a:rPr>
              <a:t> </a:t>
            </a:r>
          </a:p>
        </p:txBody>
      </p:sp>
      <p:sp>
        <p:nvSpPr>
          <p:cNvPr id="383" name="Shape 383"/>
          <p:cNvSpPr txBox="1"/>
          <p:nvPr/>
        </p:nvSpPr>
        <p:spPr>
          <a:xfrm>
            <a:off x="3613200" y="114775"/>
            <a:ext cx="1912800" cy="553200"/>
          </a:xfrm>
          <a:prstGeom prst="rect">
            <a:avLst/>
          </a:prstGeom>
          <a:noFill/>
          <a:ln>
            <a:noFill/>
          </a:ln>
        </p:spPr>
        <p:txBody>
          <a:bodyPr wrap="square" lIns="91425" tIns="91425" rIns="91425" bIns="91425" anchor="t" anchorCtr="0">
            <a:noAutofit/>
          </a:bodyPr>
          <a:lstStyle/>
          <a:p>
            <a:pPr lvl="0" rtl="0">
              <a:spcBef>
                <a:spcPts val="0"/>
              </a:spcBef>
              <a:buNone/>
            </a:pPr>
            <a:r>
              <a:rPr lang="es-419" sz="3000" b="1" i="1">
                <a:latin typeface="Merriweather"/>
                <a:ea typeface="Merriweather"/>
                <a:cs typeface="Merriweather"/>
                <a:sym typeface="Merriweather"/>
              </a:rPr>
              <a:t>“Capas” </a:t>
            </a:r>
          </a:p>
        </p:txBody>
      </p:sp>
      <p:sp>
        <p:nvSpPr>
          <p:cNvPr id="384" name="Shape 384"/>
          <p:cNvSpPr txBox="1"/>
          <p:nvPr/>
        </p:nvSpPr>
        <p:spPr>
          <a:xfrm>
            <a:off x="6567500" y="986200"/>
            <a:ext cx="1551600" cy="553200"/>
          </a:xfrm>
          <a:prstGeom prst="rect">
            <a:avLst/>
          </a:prstGeom>
          <a:noFill/>
          <a:ln>
            <a:noFill/>
          </a:ln>
        </p:spPr>
        <p:txBody>
          <a:bodyPr wrap="square" lIns="91425" tIns="91425" rIns="91425" bIns="91425" anchor="t" anchorCtr="0">
            <a:noAutofit/>
          </a:bodyPr>
          <a:lstStyle/>
          <a:p>
            <a:pPr lvl="0">
              <a:spcBef>
                <a:spcPts val="0"/>
              </a:spcBef>
              <a:buNone/>
            </a:pPr>
            <a:r>
              <a:rPr lang="es-419" sz="2000" b="1" i="1" u="sng">
                <a:solidFill>
                  <a:srgbClr val="CC0000"/>
                </a:solidFill>
                <a:latin typeface="Merriweather"/>
                <a:ea typeface="Merriweather"/>
                <a:cs typeface="Merriweather"/>
                <a:sym typeface="Merriweather"/>
              </a:rPr>
              <a:t>Interna</a:t>
            </a:r>
            <a:r>
              <a:rPr lang="es-419" sz="2000" b="1" i="1" u="sng">
                <a:latin typeface="Merriweather"/>
                <a:ea typeface="Merriweather"/>
                <a:cs typeface="Merriweather"/>
                <a:sym typeface="Merriweather"/>
              </a:rPr>
              <a:t> </a:t>
            </a:r>
          </a:p>
        </p:txBody>
      </p:sp>
      <p:cxnSp>
        <p:nvCxnSpPr>
          <p:cNvPr id="385" name="Shape 385"/>
          <p:cNvCxnSpPr>
            <a:stCxn id="383" idx="1"/>
            <a:endCxn id="382" idx="0"/>
          </p:cNvCxnSpPr>
          <p:nvPr/>
        </p:nvCxnSpPr>
        <p:spPr>
          <a:xfrm flipH="1">
            <a:off x="1923600" y="391375"/>
            <a:ext cx="1689600" cy="594900"/>
          </a:xfrm>
          <a:prstGeom prst="straightConnector1">
            <a:avLst/>
          </a:prstGeom>
          <a:noFill/>
          <a:ln w="9525" cap="flat" cmpd="sng">
            <a:solidFill>
              <a:schemeClr val="dk2"/>
            </a:solidFill>
            <a:prstDash val="solid"/>
            <a:round/>
            <a:headEnd type="none" w="lg" len="lg"/>
            <a:tailEnd type="triangle" w="lg" len="lg"/>
          </a:ln>
        </p:spPr>
      </p:cxnSp>
      <p:cxnSp>
        <p:nvCxnSpPr>
          <p:cNvPr id="386" name="Shape 386"/>
          <p:cNvCxnSpPr>
            <a:stCxn id="383" idx="3"/>
            <a:endCxn id="384" idx="0"/>
          </p:cNvCxnSpPr>
          <p:nvPr/>
        </p:nvCxnSpPr>
        <p:spPr>
          <a:xfrm>
            <a:off x="5526000" y="391375"/>
            <a:ext cx="1817400" cy="594900"/>
          </a:xfrm>
          <a:prstGeom prst="straightConnector1">
            <a:avLst/>
          </a:prstGeom>
          <a:noFill/>
          <a:ln w="9525" cap="flat" cmpd="sng">
            <a:solidFill>
              <a:schemeClr val="dk2"/>
            </a:solidFill>
            <a:prstDash val="solid"/>
            <a:round/>
            <a:headEnd type="none" w="lg" len="lg"/>
            <a:tailEnd type="triangle" w="lg" len="lg"/>
          </a:ln>
        </p:spPr>
      </p:cxnSp>
      <p:sp>
        <p:nvSpPr>
          <p:cNvPr id="387" name="Shape 387"/>
          <p:cNvSpPr txBox="1"/>
          <p:nvPr/>
        </p:nvSpPr>
        <p:spPr>
          <a:xfrm>
            <a:off x="4314600" y="1560050"/>
            <a:ext cx="4590900" cy="31455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0"/>
              </a:spcBef>
              <a:buClr>
                <a:schemeClr val="dk2"/>
              </a:buClr>
              <a:buSzPct val="100000"/>
              <a:buFont typeface="Merriweather"/>
              <a:buChar char="❏"/>
            </a:pPr>
            <a:r>
              <a:rPr lang="es-419" sz="1800">
                <a:solidFill>
                  <a:schemeClr val="dk2"/>
                </a:solidFill>
                <a:latin typeface="Merriweather"/>
                <a:ea typeface="Merriweather"/>
                <a:cs typeface="Merriweather"/>
                <a:sym typeface="Merriweather"/>
              </a:rPr>
              <a:t>Adherida al epitelio </a:t>
            </a:r>
          </a:p>
          <a:p>
            <a:pPr marL="457200" lvl="0" indent="-342900" rtl="0">
              <a:lnSpc>
                <a:spcPct val="150000"/>
              </a:lnSpc>
              <a:spcBef>
                <a:spcPts val="0"/>
              </a:spcBef>
              <a:buClr>
                <a:schemeClr val="dk2"/>
              </a:buClr>
              <a:buSzPct val="100000"/>
              <a:buFont typeface="Merriweather"/>
              <a:buChar char="❏"/>
            </a:pPr>
            <a:r>
              <a:rPr lang="es-419" sz="1800">
                <a:solidFill>
                  <a:schemeClr val="dk2"/>
                </a:solidFill>
                <a:latin typeface="Merriweather"/>
                <a:ea typeface="Merriweather"/>
                <a:cs typeface="Merriweather"/>
                <a:sym typeface="Merriweather"/>
              </a:rPr>
              <a:t>Protección de la mucosa del ácido corrosivo</a:t>
            </a:r>
          </a:p>
          <a:p>
            <a:pPr marL="457200" lvl="0" indent="-342900" rtl="0">
              <a:lnSpc>
                <a:spcPct val="150000"/>
              </a:lnSpc>
              <a:spcBef>
                <a:spcPts val="0"/>
              </a:spcBef>
              <a:buClr>
                <a:schemeClr val="dk2"/>
              </a:buClr>
              <a:buSzPct val="100000"/>
              <a:buFont typeface="Merriweather"/>
              <a:buChar char="❏"/>
            </a:pPr>
            <a:r>
              <a:rPr lang="es-419" sz="1800">
                <a:solidFill>
                  <a:schemeClr val="dk2"/>
                </a:solidFill>
                <a:latin typeface="Merriweather"/>
                <a:ea typeface="Merriweather"/>
                <a:cs typeface="Merriweather"/>
                <a:sym typeface="Merriweather"/>
              </a:rPr>
              <a:t>Mantiene un pH neutro</a:t>
            </a:r>
          </a:p>
          <a:p>
            <a:pPr marL="457200" lvl="0" indent="-342900" rtl="0">
              <a:lnSpc>
                <a:spcPct val="150000"/>
              </a:lnSpc>
              <a:spcBef>
                <a:spcPts val="0"/>
              </a:spcBef>
              <a:buClr>
                <a:schemeClr val="dk2"/>
              </a:buClr>
              <a:buSzPct val="100000"/>
              <a:buFont typeface="Merriweather"/>
              <a:buChar char="❏"/>
            </a:pPr>
            <a:r>
              <a:rPr lang="es-419" sz="1800">
                <a:solidFill>
                  <a:schemeClr val="dk2"/>
                </a:solidFill>
                <a:latin typeface="Merriweather"/>
                <a:ea typeface="Merriweather"/>
                <a:cs typeface="Merriweather"/>
                <a:sym typeface="Merriweather"/>
              </a:rPr>
              <a:t>Retarda la </a:t>
            </a:r>
            <a:r>
              <a:rPr lang="es-419" sz="1800" u="sng">
                <a:solidFill>
                  <a:schemeClr val="dk2"/>
                </a:solidFill>
                <a:latin typeface="Merriweather"/>
                <a:ea typeface="Merriweather"/>
                <a:cs typeface="Merriweather"/>
                <a:sym typeface="Merriweather"/>
              </a:rPr>
              <a:t>difusión retrógrada</a:t>
            </a:r>
            <a:r>
              <a:rPr lang="es-419" sz="1800">
                <a:solidFill>
                  <a:schemeClr val="dk2"/>
                </a:solidFill>
                <a:latin typeface="Merriweather"/>
                <a:ea typeface="Merriweather"/>
                <a:cs typeface="Merriweather"/>
                <a:sym typeface="Merriweather"/>
              </a:rPr>
              <a:t> de iones hidrógeno y mantiene el bicarbonato secretado por el epitelio.</a:t>
            </a:r>
          </a:p>
          <a:p>
            <a:pPr lvl="0" rtl="0">
              <a:spcBef>
                <a:spcPts val="0"/>
              </a:spcBef>
              <a:buNone/>
            </a:pPr>
            <a:endParaRPr sz="1800">
              <a:solidFill>
                <a:schemeClr val="dk2"/>
              </a:solidFill>
              <a:latin typeface="Merriweather"/>
              <a:ea typeface="Merriweather"/>
              <a:cs typeface="Merriweather"/>
              <a:sym typeface="Merriweather"/>
            </a:endParaRPr>
          </a:p>
        </p:txBody>
      </p:sp>
      <p:sp>
        <p:nvSpPr>
          <p:cNvPr id="388" name="Shape 388"/>
          <p:cNvSpPr txBox="1"/>
          <p:nvPr/>
        </p:nvSpPr>
        <p:spPr>
          <a:xfrm>
            <a:off x="276300" y="2005750"/>
            <a:ext cx="3613200" cy="2082900"/>
          </a:xfrm>
          <a:prstGeom prst="rect">
            <a:avLst/>
          </a:prstGeom>
          <a:noFill/>
          <a:ln>
            <a:noFill/>
          </a:ln>
        </p:spPr>
        <p:txBody>
          <a:bodyPr wrap="square" lIns="91425" tIns="91425" rIns="91425" bIns="91425" anchor="t" anchorCtr="0">
            <a:noAutofit/>
          </a:bodyPr>
          <a:lstStyle/>
          <a:p>
            <a:pPr lvl="0" algn="ctr" rtl="0">
              <a:spcBef>
                <a:spcPts val="0"/>
              </a:spcBef>
              <a:buNone/>
            </a:pPr>
            <a:r>
              <a:rPr lang="es-419" sz="2400" u="sng">
                <a:solidFill>
                  <a:schemeClr val="dk2"/>
                </a:solidFill>
                <a:latin typeface="Verdana"/>
                <a:ea typeface="Verdana"/>
                <a:cs typeface="Verdana"/>
                <a:sym typeface="Verdana"/>
              </a:rPr>
              <a:t>Unión</a:t>
            </a:r>
            <a:r>
              <a:rPr lang="es-419" sz="2400">
                <a:solidFill>
                  <a:schemeClr val="dk2"/>
                </a:solidFill>
                <a:latin typeface="Verdana"/>
                <a:ea typeface="Verdana"/>
                <a:cs typeface="Verdana"/>
                <a:sym typeface="Verdana"/>
              </a:rPr>
              <a:t> con agentes nocivos y nitritos y de la liberación constante de NO</a:t>
            </a:r>
          </a:p>
        </p:txBody>
      </p:sp>
      <p:sp>
        <p:nvSpPr>
          <p:cNvPr id="389" name="Shape 389"/>
          <p:cNvSpPr txBox="1"/>
          <p:nvPr/>
        </p:nvSpPr>
        <p:spPr>
          <a:xfrm>
            <a:off x="435650" y="3876775"/>
            <a:ext cx="2975700" cy="1062600"/>
          </a:xfrm>
          <a:prstGeom prst="rect">
            <a:avLst/>
          </a:prstGeom>
          <a:noFill/>
          <a:ln>
            <a:noFill/>
          </a:ln>
        </p:spPr>
        <p:txBody>
          <a:bodyPr wrap="square" lIns="91425" tIns="91425" rIns="91425" bIns="91425" anchor="ctr" anchorCtr="0">
            <a:noAutofit/>
          </a:bodyPr>
          <a:lstStyle/>
          <a:p>
            <a:pPr lvl="0" algn="ctr">
              <a:spcBef>
                <a:spcPts val="0"/>
              </a:spcBef>
              <a:buNone/>
            </a:pPr>
            <a:r>
              <a:rPr lang="es-419" sz="2400"/>
              <a:t>M</a:t>
            </a:r>
            <a:r>
              <a:rPr lang="es-419" sz="2400">
                <a:latin typeface="Merriweather"/>
                <a:ea typeface="Merriweather"/>
                <a:cs typeface="Merriweather"/>
                <a:sym typeface="Merriweather"/>
              </a:rPr>
              <a:t>ezcla   y desprendimiento </a:t>
            </a:r>
          </a:p>
        </p:txBody>
      </p:sp>
      <p:cxnSp>
        <p:nvCxnSpPr>
          <p:cNvPr id="390" name="Shape 390"/>
          <p:cNvCxnSpPr>
            <a:stCxn id="382" idx="2"/>
            <a:endCxn id="388" idx="0"/>
          </p:cNvCxnSpPr>
          <p:nvPr/>
        </p:nvCxnSpPr>
        <p:spPr>
          <a:xfrm>
            <a:off x="1923500" y="1539400"/>
            <a:ext cx="159300" cy="466500"/>
          </a:xfrm>
          <a:prstGeom prst="straightConnector1">
            <a:avLst/>
          </a:prstGeom>
          <a:noFill/>
          <a:ln w="9525" cap="flat" cmpd="sng">
            <a:solidFill>
              <a:schemeClr val="dk2"/>
            </a:solidFill>
            <a:prstDash val="solid"/>
            <a:round/>
            <a:headEnd type="none" w="lg" len="lg"/>
            <a:tailEnd type="triangle" w="lg" len="lg"/>
          </a:ln>
        </p:spPr>
      </p:cxnSp>
      <p:sp>
        <p:nvSpPr>
          <p:cNvPr id="391" name="Shape 391"/>
          <p:cNvSpPr txBox="1"/>
          <p:nvPr/>
        </p:nvSpPr>
        <p:spPr>
          <a:xfrm>
            <a:off x="7039800" y="85650"/>
            <a:ext cx="2104200" cy="879900"/>
          </a:xfrm>
          <a:prstGeom prst="rect">
            <a:avLst/>
          </a:prstGeom>
          <a:noFill/>
          <a:ln>
            <a:noFill/>
          </a:ln>
        </p:spPr>
        <p:txBody>
          <a:bodyPr wrap="square" lIns="91425" tIns="91425" rIns="91425" bIns="91425" anchor="ctr" anchorCtr="0">
            <a:noAutofit/>
          </a:bodyPr>
          <a:lstStyle/>
          <a:p>
            <a:pPr lvl="0" rtl="0">
              <a:spcBef>
                <a:spcPts val="0"/>
              </a:spcBef>
              <a:buNone/>
            </a:pPr>
            <a:r>
              <a:rPr lang="es-419" sz="3000" b="1" i="1" u="sng">
                <a:latin typeface="Verdana"/>
                <a:ea typeface="Verdana"/>
                <a:cs typeface="Verdana"/>
                <a:sym typeface="Verdana"/>
              </a:rPr>
              <a:t>MUC5AC</a:t>
            </a:r>
            <a:r>
              <a:rPr lang="es-419" sz="1000">
                <a:solidFill>
                  <a:schemeClr val="dk2"/>
                </a:solidFill>
                <a:latin typeface="Verdana"/>
                <a:ea typeface="Verdana"/>
                <a:cs typeface="Verdana"/>
                <a:sym typeface="Verdana"/>
              </a:rPr>
              <a:t> </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95"/>
        <p:cNvGrpSpPr/>
        <p:nvPr/>
      </p:nvGrpSpPr>
      <p:grpSpPr>
        <a:xfrm>
          <a:off x="0" y="0"/>
          <a:ext cx="0" cy="0"/>
          <a:chOff x="0" y="0"/>
          <a:chExt cx="0" cy="0"/>
        </a:xfrm>
      </p:grpSpPr>
      <p:sp>
        <p:nvSpPr>
          <p:cNvPr id="396" name="Shape 396"/>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a:spcBef>
                <a:spcPts val="0"/>
              </a:spcBef>
              <a:buFont typeface="Merriweather Light"/>
              <a:buChar char="●"/>
            </a:pPr>
            <a:r>
              <a:rPr lang="es-419" b="0">
                <a:latin typeface="Merriweather Light"/>
                <a:ea typeface="Merriweather Light"/>
                <a:cs typeface="Merriweather Light"/>
                <a:sym typeface="Merriweather Light"/>
              </a:rPr>
              <a:t>Prostaglandinas </a:t>
            </a:r>
          </a:p>
          <a:p>
            <a:pPr lvl="0" rtl="0">
              <a:spcBef>
                <a:spcPts val="0"/>
              </a:spcBef>
              <a:buNone/>
            </a:pPr>
            <a:endParaRPr/>
          </a:p>
        </p:txBody>
      </p:sp>
      <p:sp>
        <p:nvSpPr>
          <p:cNvPr id="397" name="Shape 397"/>
          <p:cNvSpPr txBox="1"/>
          <p:nvPr/>
        </p:nvSpPr>
        <p:spPr>
          <a:xfrm>
            <a:off x="311700" y="1051175"/>
            <a:ext cx="8520600" cy="763800"/>
          </a:xfrm>
          <a:prstGeom prst="rect">
            <a:avLst/>
          </a:prstGeom>
          <a:noFill/>
          <a:ln>
            <a:noFill/>
          </a:ln>
        </p:spPr>
        <p:txBody>
          <a:bodyPr wrap="square" lIns="91425" tIns="91425" rIns="91425" bIns="91425" anchor="ctr" anchorCtr="0">
            <a:noAutofit/>
          </a:bodyPr>
          <a:lstStyle/>
          <a:p>
            <a:pPr lvl="0" algn="ctr" rtl="0">
              <a:spcBef>
                <a:spcPts val="0"/>
              </a:spcBef>
              <a:buNone/>
            </a:pPr>
            <a:r>
              <a:rPr lang="es-419" sz="1800">
                <a:latin typeface="Merriweather Light"/>
                <a:ea typeface="Merriweather Light"/>
                <a:cs typeface="Merriweather Light"/>
                <a:sym typeface="Merriweather Light"/>
              </a:rPr>
              <a:t>Conjunto de sustancias de carácter lipídico, que contienen un anillo</a:t>
            </a:r>
            <a:r>
              <a:rPr lang="es-419" sz="1800">
                <a:latin typeface="Merriweather Light"/>
                <a:ea typeface="Merriweather Light"/>
                <a:cs typeface="Merriweather Light"/>
                <a:sym typeface="Merriweather Light"/>
                <a:hlinkClick r:id="rId3"/>
              </a:rPr>
              <a:t> ciclopentano</a:t>
            </a:r>
            <a:r>
              <a:rPr lang="es-419" sz="1800">
                <a:latin typeface="Merriweather Light"/>
                <a:ea typeface="Merriweather Light"/>
                <a:cs typeface="Merriweather Light"/>
                <a:sym typeface="Merriweather Light"/>
              </a:rPr>
              <a:t> y constituyen una familia de</a:t>
            </a:r>
            <a:r>
              <a:rPr lang="es-419" sz="1800">
                <a:latin typeface="Merriweather Light"/>
                <a:ea typeface="Merriweather Light"/>
                <a:cs typeface="Merriweather Light"/>
                <a:sym typeface="Merriweather Light"/>
                <a:hlinkClick r:id="rId4"/>
              </a:rPr>
              <a:t> mediadores celulares</a:t>
            </a:r>
            <a:r>
              <a:rPr lang="es-419" sz="1800">
                <a:latin typeface="Merriweather Light"/>
                <a:ea typeface="Merriweather Light"/>
                <a:cs typeface="Merriweather Light"/>
                <a:sym typeface="Merriweather Light"/>
              </a:rPr>
              <a:t>.</a:t>
            </a:r>
          </a:p>
        </p:txBody>
      </p:sp>
      <p:sp>
        <p:nvSpPr>
          <p:cNvPr id="398" name="Shape 398"/>
          <p:cNvSpPr txBox="1"/>
          <p:nvPr/>
        </p:nvSpPr>
        <p:spPr>
          <a:xfrm>
            <a:off x="303300" y="1815100"/>
            <a:ext cx="5626500" cy="2805600"/>
          </a:xfrm>
          <a:prstGeom prst="rect">
            <a:avLst/>
          </a:prstGeom>
          <a:noFill/>
          <a:ln>
            <a:noFill/>
          </a:ln>
        </p:spPr>
        <p:txBody>
          <a:bodyPr wrap="square" lIns="91425" tIns="91425" rIns="91425" bIns="91425" anchor="t" anchorCtr="0">
            <a:noAutofit/>
          </a:bodyPr>
          <a:lstStyle/>
          <a:p>
            <a:pPr lvl="0">
              <a:spcBef>
                <a:spcPts val="0"/>
              </a:spcBef>
              <a:buNone/>
            </a:pPr>
            <a:r>
              <a:rPr lang="es-419" sz="2400" b="1" i="1" u="sng">
                <a:latin typeface="Merriweather"/>
                <a:ea typeface="Merriweather"/>
                <a:cs typeface="Merriweather"/>
                <a:sym typeface="Merriweather"/>
              </a:rPr>
              <a:t>Afectan: </a:t>
            </a:r>
          </a:p>
          <a:p>
            <a:pPr lvl="0">
              <a:spcBef>
                <a:spcPts val="0"/>
              </a:spcBef>
              <a:buNone/>
            </a:pPr>
            <a:endParaRPr/>
          </a:p>
          <a:p>
            <a:pPr marL="457200" lvl="0" indent="-342900">
              <a:spcBef>
                <a:spcPts val="0"/>
              </a:spcBef>
              <a:buSzPct val="100000"/>
              <a:buFont typeface="Merriweather Light"/>
              <a:buChar char="❏"/>
            </a:pPr>
            <a:r>
              <a:rPr lang="es-419" sz="1800">
                <a:latin typeface="Merriweather Light"/>
                <a:ea typeface="Merriweather Light"/>
                <a:cs typeface="Merriweather Light"/>
                <a:sym typeface="Merriweather Light"/>
              </a:rPr>
              <a:t>Sistema nervioso central.</a:t>
            </a:r>
          </a:p>
          <a:p>
            <a:pPr marL="457200" lvl="0" indent="-342900">
              <a:spcBef>
                <a:spcPts val="0"/>
              </a:spcBef>
              <a:buSzPct val="100000"/>
              <a:buFont typeface="Merriweather Light"/>
              <a:buChar char="❏"/>
            </a:pPr>
            <a:r>
              <a:rPr lang="es-419" sz="1800">
                <a:latin typeface="Merriweather Light"/>
                <a:ea typeface="Merriweather Light"/>
                <a:cs typeface="Merriweather Light"/>
                <a:sym typeface="Merriweather Light"/>
              </a:rPr>
              <a:t>A  la coagulación de la sangre.</a:t>
            </a:r>
          </a:p>
          <a:p>
            <a:pPr marL="457200" lvl="0" indent="-342900" rtl="0">
              <a:spcBef>
                <a:spcPts val="0"/>
              </a:spcBef>
              <a:buSzPct val="100000"/>
              <a:buFont typeface="Merriweather Light"/>
              <a:buChar char="❏"/>
            </a:pPr>
            <a:r>
              <a:rPr lang="es-419" sz="1800">
                <a:latin typeface="Merriweather Light"/>
                <a:ea typeface="Merriweather Light"/>
                <a:cs typeface="Merriweather Light"/>
                <a:sym typeface="Merriweather Light"/>
              </a:rPr>
              <a:t>Sistema reproductor.</a:t>
            </a:r>
          </a:p>
          <a:p>
            <a:pPr marL="457200" lvl="0" indent="-342900">
              <a:spcBef>
                <a:spcPts val="0"/>
              </a:spcBef>
              <a:buClr>
                <a:srgbClr val="CC0000"/>
              </a:buClr>
              <a:buSzPct val="100000"/>
              <a:buFont typeface="Merriweather Light"/>
              <a:buChar char="❏"/>
            </a:pPr>
            <a:r>
              <a:rPr lang="es-419" sz="1800" u="sng">
                <a:solidFill>
                  <a:srgbClr val="CC0000"/>
                </a:solidFill>
                <a:latin typeface="Merriweather Light"/>
                <a:ea typeface="Merriweather Light"/>
                <a:cs typeface="Merriweather Light"/>
                <a:sym typeface="Merriweather Light"/>
              </a:rPr>
              <a:t>El tejido liso.</a:t>
            </a:r>
          </a:p>
          <a:p>
            <a:pPr marL="457200" lvl="0" indent="-342900">
              <a:spcBef>
                <a:spcPts val="0"/>
              </a:spcBef>
              <a:buSzPct val="100000"/>
              <a:buFont typeface="Merriweather Light"/>
              <a:buChar char="❏"/>
            </a:pPr>
            <a:r>
              <a:rPr lang="es-419" sz="1800">
                <a:latin typeface="Merriweather Light"/>
                <a:ea typeface="Merriweather Light"/>
                <a:cs typeface="Merriweather Light"/>
                <a:sym typeface="Merriweather Light"/>
              </a:rPr>
              <a:t>La respuesta inflamatoria alérgica.</a:t>
            </a:r>
          </a:p>
          <a:p>
            <a:pPr lvl="0">
              <a:spcBef>
                <a:spcPts val="0"/>
              </a:spcBef>
              <a:buNone/>
            </a:pPr>
            <a:endParaRPr/>
          </a:p>
        </p:txBody>
      </p:sp>
      <p:pic>
        <p:nvPicPr>
          <p:cNvPr id="399" name="Shape 399"/>
          <p:cNvPicPr preferRelativeResize="0"/>
          <p:nvPr/>
        </p:nvPicPr>
        <p:blipFill>
          <a:blip r:embed="rId5">
            <a:alphaModFix/>
          </a:blip>
          <a:stretch>
            <a:fillRect/>
          </a:stretch>
        </p:blipFill>
        <p:spPr>
          <a:xfrm>
            <a:off x="5444574" y="2179900"/>
            <a:ext cx="3387725" cy="210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03"/>
        <p:cNvGrpSpPr/>
        <p:nvPr/>
      </p:nvGrpSpPr>
      <p:grpSpPr>
        <a:xfrm>
          <a:off x="0" y="0"/>
          <a:ext cx="0" cy="0"/>
          <a:chOff x="0" y="0"/>
          <a:chExt cx="0" cy="0"/>
        </a:xfrm>
      </p:grpSpPr>
      <p:sp>
        <p:nvSpPr>
          <p:cNvPr id="404" name="Shape 404"/>
          <p:cNvSpPr txBox="1"/>
          <p:nvPr/>
        </p:nvSpPr>
        <p:spPr>
          <a:xfrm>
            <a:off x="616350" y="327350"/>
            <a:ext cx="4102200" cy="489000"/>
          </a:xfrm>
          <a:prstGeom prst="rect">
            <a:avLst/>
          </a:prstGeom>
          <a:noFill/>
          <a:ln>
            <a:noFill/>
          </a:ln>
        </p:spPr>
        <p:txBody>
          <a:bodyPr wrap="square" lIns="91425" tIns="91425" rIns="91425" bIns="91425" anchor="t" anchorCtr="0">
            <a:noAutofit/>
          </a:bodyPr>
          <a:lstStyle/>
          <a:p>
            <a:pPr lvl="0">
              <a:spcBef>
                <a:spcPts val="0"/>
              </a:spcBef>
              <a:buNone/>
            </a:pPr>
            <a:r>
              <a:rPr lang="es-419" sz="1800">
                <a:latin typeface="Merriweather Light"/>
                <a:ea typeface="Merriweather Light"/>
                <a:cs typeface="Merriweather Light"/>
                <a:sym typeface="Merriweather Light"/>
              </a:rPr>
              <a:t>“</a:t>
            </a:r>
            <a:r>
              <a:rPr lang="es-419" sz="1800" b="1" i="1">
                <a:latin typeface="Merriweather"/>
                <a:ea typeface="Merriweather"/>
                <a:cs typeface="Merriweather"/>
                <a:sym typeface="Merriweather"/>
              </a:rPr>
              <a:t>Potencializan la</a:t>
            </a:r>
            <a:r>
              <a:rPr lang="es-419" sz="1800" b="1" i="1" u="sng">
                <a:solidFill>
                  <a:srgbClr val="CC0000"/>
                </a:solidFill>
                <a:latin typeface="Merriweather"/>
                <a:ea typeface="Merriweather"/>
                <a:cs typeface="Merriweather"/>
                <a:sym typeface="Merriweather"/>
              </a:rPr>
              <a:t> “citoprotección</a:t>
            </a:r>
            <a:r>
              <a:rPr lang="es-419" b="1" i="1" u="sng">
                <a:solidFill>
                  <a:srgbClr val="CC0000"/>
                </a:solidFill>
              </a:rPr>
              <a:t>”</a:t>
            </a:r>
            <a:r>
              <a:rPr lang="es-419">
                <a:solidFill>
                  <a:srgbClr val="CC0000"/>
                </a:solidFill>
              </a:rPr>
              <a:t> </a:t>
            </a:r>
          </a:p>
        </p:txBody>
      </p:sp>
      <p:cxnSp>
        <p:nvCxnSpPr>
          <p:cNvPr id="405" name="Shape 405"/>
          <p:cNvCxnSpPr/>
          <p:nvPr/>
        </p:nvCxnSpPr>
        <p:spPr>
          <a:xfrm>
            <a:off x="21250" y="29750"/>
            <a:ext cx="467700" cy="297600"/>
          </a:xfrm>
          <a:prstGeom prst="straightConnector1">
            <a:avLst/>
          </a:prstGeom>
          <a:noFill/>
          <a:ln w="9525" cap="flat" cmpd="sng">
            <a:solidFill>
              <a:schemeClr val="dk2"/>
            </a:solidFill>
            <a:prstDash val="solid"/>
            <a:round/>
            <a:headEnd type="none" w="lg" len="lg"/>
            <a:tailEnd type="triangle" w="lg" len="lg"/>
          </a:ln>
        </p:spPr>
      </p:cxnSp>
      <p:cxnSp>
        <p:nvCxnSpPr>
          <p:cNvPr id="406" name="Shape 406"/>
          <p:cNvCxnSpPr>
            <a:stCxn id="404" idx="3"/>
          </p:cNvCxnSpPr>
          <p:nvPr/>
        </p:nvCxnSpPr>
        <p:spPr>
          <a:xfrm rot="10800000" flipH="1">
            <a:off x="4718550" y="561050"/>
            <a:ext cx="1423800" cy="10800"/>
          </a:xfrm>
          <a:prstGeom prst="straightConnector1">
            <a:avLst/>
          </a:prstGeom>
          <a:noFill/>
          <a:ln w="9525" cap="flat" cmpd="sng">
            <a:solidFill>
              <a:schemeClr val="dk2"/>
            </a:solidFill>
            <a:prstDash val="solid"/>
            <a:round/>
            <a:headEnd type="none" w="lg" len="lg"/>
            <a:tailEnd type="triangle" w="lg" len="lg"/>
          </a:ln>
        </p:spPr>
      </p:cxnSp>
      <p:sp>
        <p:nvSpPr>
          <p:cNvPr id="407" name="Shape 407"/>
          <p:cNvSpPr txBox="1"/>
          <p:nvPr/>
        </p:nvSpPr>
        <p:spPr>
          <a:xfrm>
            <a:off x="6291225" y="327350"/>
            <a:ext cx="2741700" cy="489000"/>
          </a:xfrm>
          <a:prstGeom prst="rect">
            <a:avLst/>
          </a:prstGeom>
          <a:noFill/>
          <a:ln>
            <a:noFill/>
          </a:ln>
        </p:spPr>
        <p:txBody>
          <a:bodyPr wrap="square" lIns="91425" tIns="91425" rIns="91425" bIns="91425" anchor="t" anchorCtr="0">
            <a:noAutofit/>
          </a:bodyPr>
          <a:lstStyle/>
          <a:p>
            <a:pPr lvl="0">
              <a:spcBef>
                <a:spcPts val="0"/>
              </a:spcBef>
              <a:buNone/>
            </a:pPr>
            <a:r>
              <a:rPr lang="es-419" sz="1800">
                <a:latin typeface="Merriweather"/>
                <a:ea typeface="Merriweather"/>
                <a:cs typeface="Merriweather"/>
                <a:sym typeface="Merriweather"/>
              </a:rPr>
              <a:t>Homeostasis del ácido </a:t>
            </a:r>
          </a:p>
        </p:txBody>
      </p:sp>
      <p:cxnSp>
        <p:nvCxnSpPr>
          <p:cNvPr id="408" name="Shape 408"/>
          <p:cNvCxnSpPr/>
          <p:nvPr/>
        </p:nvCxnSpPr>
        <p:spPr>
          <a:xfrm flipH="1">
            <a:off x="1572750" y="688625"/>
            <a:ext cx="1827900" cy="680100"/>
          </a:xfrm>
          <a:prstGeom prst="straightConnector1">
            <a:avLst/>
          </a:prstGeom>
          <a:noFill/>
          <a:ln w="9525" cap="flat" cmpd="sng">
            <a:solidFill>
              <a:schemeClr val="dk2"/>
            </a:solidFill>
            <a:prstDash val="solid"/>
            <a:round/>
            <a:headEnd type="none" w="lg" len="lg"/>
            <a:tailEnd type="triangle" w="lg" len="lg"/>
          </a:ln>
        </p:spPr>
      </p:cxnSp>
      <p:sp>
        <p:nvSpPr>
          <p:cNvPr id="409" name="Shape 409"/>
          <p:cNvSpPr txBox="1"/>
          <p:nvPr/>
        </p:nvSpPr>
        <p:spPr>
          <a:xfrm>
            <a:off x="106275" y="1475025"/>
            <a:ext cx="4208400" cy="680100"/>
          </a:xfrm>
          <a:prstGeom prst="rect">
            <a:avLst/>
          </a:prstGeom>
          <a:noFill/>
          <a:ln>
            <a:noFill/>
          </a:ln>
        </p:spPr>
        <p:txBody>
          <a:bodyPr wrap="square" lIns="91425" tIns="91425" rIns="91425" bIns="91425" anchor="t" anchorCtr="0">
            <a:noAutofit/>
          </a:bodyPr>
          <a:lstStyle/>
          <a:p>
            <a:pPr lvl="0" algn="ctr">
              <a:spcBef>
                <a:spcPts val="0"/>
              </a:spcBef>
              <a:buNone/>
            </a:pPr>
            <a:r>
              <a:rPr lang="es-419" sz="1800">
                <a:latin typeface="Merriweather"/>
                <a:ea typeface="Merriweather"/>
                <a:cs typeface="Merriweather"/>
                <a:sym typeface="Merriweather"/>
              </a:rPr>
              <a:t>Acción protectora sobre la mucosa gástrica </a:t>
            </a:r>
          </a:p>
        </p:txBody>
      </p:sp>
      <p:sp>
        <p:nvSpPr>
          <p:cNvPr id="410" name="Shape 410"/>
          <p:cNvSpPr txBox="1"/>
          <p:nvPr/>
        </p:nvSpPr>
        <p:spPr>
          <a:xfrm>
            <a:off x="1915200" y="2580000"/>
            <a:ext cx="5672400" cy="1764000"/>
          </a:xfrm>
          <a:prstGeom prst="rect">
            <a:avLst/>
          </a:prstGeom>
          <a:noFill/>
          <a:ln>
            <a:noFill/>
          </a:ln>
        </p:spPr>
        <p:txBody>
          <a:bodyPr wrap="square" lIns="91425" tIns="91425" rIns="91425" bIns="91425" anchor="t" anchorCtr="0">
            <a:noAutofit/>
          </a:bodyPr>
          <a:lstStyle/>
          <a:p>
            <a:pPr marL="457200" lvl="0" indent="-342900" rtl="0">
              <a:spcBef>
                <a:spcPts val="0"/>
              </a:spcBef>
              <a:buSzPct val="100000"/>
              <a:buFont typeface="Merriweather"/>
              <a:buChar char="❏"/>
            </a:pPr>
            <a:r>
              <a:rPr lang="es-419" sz="1800" b="1" i="1">
                <a:latin typeface="Merriweather"/>
                <a:ea typeface="Merriweather"/>
                <a:cs typeface="Merriweather"/>
                <a:sym typeface="Merriweather"/>
              </a:rPr>
              <a:t>Regulan la producción de BICARBONATO en células superficiales de la mucosa.</a:t>
            </a:r>
          </a:p>
          <a:p>
            <a:pPr lvl="0" rtl="0">
              <a:spcBef>
                <a:spcPts val="0"/>
              </a:spcBef>
              <a:buNone/>
            </a:pPr>
            <a:endParaRPr sz="1800" b="1" i="1">
              <a:latin typeface="Merriweather"/>
              <a:ea typeface="Merriweather"/>
              <a:cs typeface="Merriweather"/>
              <a:sym typeface="Merriweather"/>
            </a:endParaRPr>
          </a:p>
          <a:p>
            <a:pPr marL="457200" lvl="0" indent="-342900">
              <a:spcBef>
                <a:spcPts val="0"/>
              </a:spcBef>
              <a:buSzPct val="100000"/>
              <a:buFont typeface="Merriweather"/>
              <a:buChar char="❏"/>
            </a:pPr>
            <a:r>
              <a:rPr lang="es-419" sz="1800" b="1" i="1">
                <a:latin typeface="Merriweather"/>
                <a:ea typeface="Merriweather"/>
                <a:cs typeface="Merriweather"/>
                <a:sym typeface="Merriweather"/>
              </a:rPr>
              <a:t>Estabilidad: A glucopéptidos  que conforman el moco.</a:t>
            </a:r>
          </a:p>
        </p:txBody>
      </p:sp>
      <p:sp>
        <p:nvSpPr>
          <p:cNvPr id="411" name="Shape 411"/>
          <p:cNvSpPr txBox="1"/>
          <p:nvPr/>
        </p:nvSpPr>
        <p:spPr>
          <a:xfrm>
            <a:off x="6291225" y="3974500"/>
            <a:ext cx="2422800" cy="901200"/>
          </a:xfrm>
          <a:prstGeom prst="rect">
            <a:avLst/>
          </a:prstGeom>
          <a:noFill/>
          <a:ln>
            <a:noFill/>
          </a:ln>
        </p:spPr>
        <p:txBody>
          <a:bodyPr wrap="square" lIns="91425" tIns="91425" rIns="91425" bIns="91425" anchor="ctr" anchorCtr="0">
            <a:noAutofit/>
          </a:bodyPr>
          <a:lstStyle/>
          <a:p>
            <a:pPr lvl="0" rtl="0">
              <a:spcBef>
                <a:spcPts val="0"/>
              </a:spcBef>
              <a:buNone/>
            </a:pPr>
            <a:r>
              <a:rPr lang="es-419" sz="3000" b="1" i="1" u="sng">
                <a:hlinkClick r:id="rId3"/>
              </a:rPr>
              <a:t>PGE2</a:t>
            </a:r>
            <a:r>
              <a:rPr lang="es-419" sz="3000" b="1" i="1" u="sng"/>
              <a:t>     EP</a:t>
            </a:r>
            <a:r>
              <a:rPr lang="es-419" sz="3000" b="1" i="1" u="sng" baseline="-25000"/>
              <a:t>3</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15"/>
        <p:cNvGrpSpPr/>
        <p:nvPr/>
      </p:nvGrpSpPr>
      <p:grpSpPr>
        <a:xfrm>
          <a:off x="0" y="0"/>
          <a:ext cx="0" cy="0"/>
          <a:chOff x="0" y="0"/>
          <a:chExt cx="0" cy="0"/>
        </a:xfrm>
      </p:grpSpPr>
      <p:sp>
        <p:nvSpPr>
          <p:cNvPr id="416" name="Shape 416"/>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rtl="0">
              <a:spcBef>
                <a:spcPts val="0"/>
              </a:spcBef>
              <a:buFont typeface="Merriweather Light"/>
              <a:buChar char="●"/>
            </a:pPr>
            <a:r>
              <a:rPr lang="es-419" b="0">
                <a:latin typeface="Merriweather Light"/>
                <a:ea typeface="Merriweather Light"/>
                <a:cs typeface="Merriweather Light"/>
                <a:sym typeface="Merriweather Light"/>
              </a:rPr>
              <a:t>Bicarbonato</a:t>
            </a:r>
          </a:p>
        </p:txBody>
      </p:sp>
      <p:sp>
        <p:nvSpPr>
          <p:cNvPr id="417" name="Shape 417"/>
          <p:cNvSpPr txBox="1"/>
          <p:nvPr/>
        </p:nvSpPr>
        <p:spPr>
          <a:xfrm>
            <a:off x="303300" y="1230862"/>
            <a:ext cx="5462400" cy="1785300"/>
          </a:xfrm>
          <a:prstGeom prst="rect">
            <a:avLst/>
          </a:prstGeom>
          <a:noFill/>
          <a:ln>
            <a:noFill/>
          </a:ln>
        </p:spPr>
        <p:txBody>
          <a:bodyPr wrap="square" lIns="91425" tIns="91425" rIns="91425" bIns="91425" anchor="t" anchorCtr="0">
            <a:noAutofit/>
          </a:bodyPr>
          <a:lstStyle/>
          <a:p>
            <a:pPr marL="457200" lvl="0" indent="-342900" rtl="0">
              <a:lnSpc>
                <a:spcPct val="150000"/>
              </a:lnSpc>
              <a:spcBef>
                <a:spcPts val="0"/>
              </a:spcBef>
              <a:buSzPct val="100000"/>
              <a:buFont typeface="Merriweather Light"/>
              <a:buChar char="❏"/>
            </a:pPr>
            <a:r>
              <a:rPr lang="es-419" sz="1800">
                <a:latin typeface="Merriweather Light"/>
                <a:ea typeface="Merriweather Light"/>
                <a:cs typeface="Merriweather Light"/>
                <a:sym typeface="Merriweather Light"/>
              </a:rPr>
              <a:t>Neutraliza la acideZ</a:t>
            </a:r>
          </a:p>
          <a:p>
            <a:pPr marL="457200" lvl="0" indent="-342900" rtl="0">
              <a:lnSpc>
                <a:spcPct val="150000"/>
              </a:lnSpc>
              <a:spcBef>
                <a:spcPts val="0"/>
              </a:spcBef>
              <a:buSzPct val="100000"/>
              <a:buFont typeface="Merriweather Light"/>
              <a:buChar char="❏"/>
            </a:pPr>
            <a:r>
              <a:rPr lang="es-419" sz="1800">
                <a:latin typeface="Merriweather Light"/>
                <a:ea typeface="Merriweather Light"/>
                <a:cs typeface="Merriweather Light"/>
                <a:sym typeface="Merriweather Light"/>
              </a:rPr>
              <a:t>Fundamental para la secreción de ácido clorhídrico por las células parietales.</a:t>
            </a:r>
          </a:p>
        </p:txBody>
      </p:sp>
      <p:sp>
        <p:nvSpPr>
          <p:cNvPr id="418" name="Shape 418"/>
          <p:cNvSpPr txBox="1"/>
          <p:nvPr/>
        </p:nvSpPr>
        <p:spPr>
          <a:xfrm>
            <a:off x="303300" y="2643250"/>
            <a:ext cx="8076300" cy="1785300"/>
          </a:xfrm>
          <a:prstGeom prst="rect">
            <a:avLst/>
          </a:prstGeom>
          <a:noFill/>
          <a:ln>
            <a:noFill/>
          </a:ln>
        </p:spPr>
        <p:txBody>
          <a:bodyPr wrap="square" lIns="91425" tIns="91425" rIns="91425" bIns="91425" anchor="t" anchorCtr="0">
            <a:noAutofit/>
          </a:bodyPr>
          <a:lstStyle/>
          <a:p>
            <a:pPr lvl="0" algn="ctr">
              <a:spcBef>
                <a:spcPts val="0"/>
              </a:spcBef>
              <a:buNone/>
            </a:pPr>
            <a:r>
              <a:rPr lang="es-419" sz="2400" b="1" i="1">
                <a:latin typeface="Merriweather"/>
                <a:ea typeface="Merriweather"/>
                <a:cs typeface="Merriweather"/>
                <a:sym typeface="Merriweather"/>
              </a:rPr>
              <a:t>HNaCO3        +-                               HCL +-</a:t>
            </a:r>
          </a:p>
          <a:p>
            <a:pPr lvl="0" algn="ctr">
              <a:spcBef>
                <a:spcPts val="0"/>
              </a:spcBef>
              <a:buNone/>
            </a:pPr>
            <a:endParaRPr sz="2400" b="1" i="1">
              <a:latin typeface="Merriweather"/>
              <a:ea typeface="Merriweather"/>
              <a:cs typeface="Merriweather"/>
              <a:sym typeface="Merriweather"/>
            </a:endParaRPr>
          </a:p>
          <a:p>
            <a:pPr lvl="0" algn="ctr">
              <a:spcBef>
                <a:spcPts val="0"/>
              </a:spcBef>
              <a:buNone/>
            </a:pPr>
            <a:r>
              <a:rPr lang="es-419" sz="2400" b="1" i="1">
                <a:latin typeface="Merriweather"/>
                <a:ea typeface="Merriweather"/>
                <a:cs typeface="Merriweather"/>
                <a:sym typeface="Merriweather"/>
              </a:rPr>
              <a:t>NaCl      +-                                 H2CO3 +-</a:t>
            </a:r>
          </a:p>
          <a:p>
            <a:pPr lvl="0">
              <a:spcBef>
                <a:spcPts val="0"/>
              </a:spcBef>
              <a:buNone/>
            </a:pPr>
            <a:endParaRPr sz="2400" b="1" i="1">
              <a:latin typeface="Merriweather"/>
              <a:ea typeface="Merriweather"/>
              <a:cs typeface="Merriweather"/>
              <a:sym typeface="Merriweather"/>
            </a:endParaRPr>
          </a:p>
        </p:txBody>
      </p:sp>
      <p:cxnSp>
        <p:nvCxnSpPr>
          <p:cNvPr id="419" name="Shape 419"/>
          <p:cNvCxnSpPr/>
          <p:nvPr/>
        </p:nvCxnSpPr>
        <p:spPr>
          <a:xfrm>
            <a:off x="5765700" y="3812050"/>
            <a:ext cx="850200" cy="616500"/>
          </a:xfrm>
          <a:prstGeom prst="straightConnector1">
            <a:avLst/>
          </a:prstGeom>
          <a:noFill/>
          <a:ln w="9525" cap="flat" cmpd="sng">
            <a:solidFill>
              <a:schemeClr val="dk2"/>
            </a:solidFill>
            <a:prstDash val="solid"/>
            <a:round/>
            <a:headEnd type="none" w="lg" len="lg"/>
            <a:tailEnd type="triangle" w="lg" len="lg"/>
          </a:ln>
        </p:spPr>
      </p:cxnSp>
      <p:sp>
        <p:nvSpPr>
          <p:cNvPr id="420" name="Shape 420"/>
          <p:cNvSpPr txBox="1"/>
          <p:nvPr/>
        </p:nvSpPr>
        <p:spPr>
          <a:xfrm>
            <a:off x="6397500" y="4428550"/>
            <a:ext cx="1466400" cy="489000"/>
          </a:xfrm>
          <a:prstGeom prst="rect">
            <a:avLst/>
          </a:prstGeom>
          <a:noFill/>
          <a:ln>
            <a:noFill/>
          </a:ln>
        </p:spPr>
        <p:txBody>
          <a:bodyPr wrap="square" lIns="91425" tIns="91425" rIns="91425" bIns="91425" anchor="t" anchorCtr="0">
            <a:noAutofit/>
          </a:bodyPr>
          <a:lstStyle/>
          <a:p>
            <a:pPr lvl="0">
              <a:spcBef>
                <a:spcPts val="0"/>
              </a:spcBef>
              <a:buNone/>
            </a:pPr>
            <a:r>
              <a:rPr lang="es-419" sz="1800" b="1" i="1">
                <a:latin typeface="Merriweather"/>
                <a:ea typeface="Merriweather"/>
                <a:cs typeface="Merriweather"/>
                <a:sym typeface="Merriweather"/>
              </a:rPr>
              <a:t>H20     CO2 </a:t>
            </a:r>
          </a:p>
        </p:txBody>
      </p:sp>
      <p:sp>
        <p:nvSpPr>
          <p:cNvPr id="421" name="Shape 421"/>
          <p:cNvSpPr txBox="1"/>
          <p:nvPr/>
        </p:nvSpPr>
        <p:spPr>
          <a:xfrm>
            <a:off x="5972425" y="1051175"/>
            <a:ext cx="3002400" cy="616500"/>
          </a:xfrm>
          <a:prstGeom prst="rect">
            <a:avLst/>
          </a:prstGeom>
          <a:noFill/>
          <a:ln>
            <a:noFill/>
          </a:ln>
        </p:spPr>
        <p:txBody>
          <a:bodyPr wrap="square" lIns="91425" tIns="91425" rIns="91425" bIns="91425" anchor="t" anchorCtr="0">
            <a:noAutofit/>
          </a:bodyPr>
          <a:lstStyle/>
          <a:p>
            <a:pPr lvl="0">
              <a:spcBef>
                <a:spcPts val="0"/>
              </a:spcBef>
              <a:buNone/>
            </a:pPr>
            <a:r>
              <a:rPr lang="es-419" sz="2400" b="1" i="1" u="sng">
                <a:solidFill>
                  <a:srgbClr val="CC0000"/>
                </a:solidFill>
                <a:latin typeface="Merriweather"/>
                <a:ea typeface="Merriweather"/>
                <a:cs typeface="Merriweather"/>
                <a:sym typeface="Merriweather"/>
              </a:rPr>
              <a:t>Reacción química</a:t>
            </a:r>
            <a:r>
              <a:rPr lang="es-419" sz="2400" b="1" i="1" u="sng">
                <a:latin typeface="Merriweather"/>
                <a:ea typeface="Merriweather"/>
                <a:cs typeface="Merriweather"/>
                <a:sym typeface="Merriweather"/>
              </a:rPr>
              <a:t> </a:t>
            </a:r>
          </a:p>
        </p:txBody>
      </p:sp>
      <p:cxnSp>
        <p:nvCxnSpPr>
          <p:cNvPr id="422" name="Shape 422"/>
          <p:cNvCxnSpPr/>
          <p:nvPr/>
        </p:nvCxnSpPr>
        <p:spPr>
          <a:xfrm flipH="1">
            <a:off x="5164675" y="1772600"/>
            <a:ext cx="1700400" cy="977700"/>
          </a:xfrm>
          <a:prstGeom prst="straightConnector1">
            <a:avLst/>
          </a:prstGeom>
          <a:noFill/>
          <a:ln w="28575" cap="flat" cmpd="sng">
            <a:solidFill>
              <a:srgbClr val="CC0000"/>
            </a:solidFill>
            <a:prstDash val="solid"/>
            <a:round/>
            <a:headEnd type="none" w="lg" len="lg"/>
            <a:tailEnd type="stealth"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26"/>
        <p:cNvGrpSpPr/>
        <p:nvPr/>
      </p:nvGrpSpPr>
      <p:grpSpPr>
        <a:xfrm>
          <a:off x="0" y="0"/>
          <a:ext cx="0" cy="0"/>
          <a:chOff x="0" y="0"/>
          <a:chExt cx="0" cy="0"/>
        </a:xfrm>
      </p:grpSpPr>
      <p:sp>
        <p:nvSpPr>
          <p:cNvPr id="427" name="Shape 427"/>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a:spcBef>
                <a:spcPts val="0"/>
              </a:spcBef>
              <a:buChar char="●"/>
            </a:pPr>
            <a:r>
              <a:rPr lang="es-419"/>
              <a:t>Ácido clorhídrico  </a:t>
            </a:r>
          </a:p>
        </p:txBody>
      </p:sp>
      <p:sp>
        <p:nvSpPr>
          <p:cNvPr id="428" name="Shape 428"/>
          <p:cNvSpPr txBox="1"/>
          <p:nvPr/>
        </p:nvSpPr>
        <p:spPr>
          <a:xfrm>
            <a:off x="531350" y="1368775"/>
            <a:ext cx="6248700" cy="2210400"/>
          </a:xfrm>
          <a:prstGeom prst="rect">
            <a:avLst/>
          </a:prstGeom>
          <a:noFill/>
          <a:ln>
            <a:noFill/>
          </a:ln>
        </p:spPr>
        <p:txBody>
          <a:bodyPr wrap="square" lIns="91425" tIns="91425" rIns="91425" bIns="91425" anchor="t" anchorCtr="0">
            <a:noAutofit/>
          </a:bodyPr>
          <a:lstStyle/>
          <a:p>
            <a:pPr marL="457200" lvl="0" indent="-342900" rtl="0">
              <a:spcBef>
                <a:spcPts val="0"/>
              </a:spcBef>
              <a:buSzPct val="100000"/>
              <a:buFont typeface="Merriweather Light"/>
              <a:buChar char="❏"/>
            </a:pPr>
            <a:r>
              <a:rPr lang="es-419" sz="1800">
                <a:latin typeface="Merriweather Light"/>
                <a:ea typeface="Merriweather Light"/>
                <a:cs typeface="Merriweather Light"/>
                <a:sym typeface="Merriweather Light"/>
              </a:rPr>
              <a:t>Degrada a  los alimentos</a:t>
            </a:r>
          </a:p>
          <a:p>
            <a:pPr lvl="0" rtl="0">
              <a:spcBef>
                <a:spcPts val="0"/>
              </a:spcBef>
              <a:buNone/>
            </a:pPr>
            <a:endParaRPr sz="1800">
              <a:latin typeface="Merriweather Light"/>
              <a:ea typeface="Merriweather Light"/>
              <a:cs typeface="Merriweather Light"/>
              <a:sym typeface="Merriweather Light"/>
            </a:endParaRPr>
          </a:p>
          <a:p>
            <a:pPr marL="457200" lvl="0" indent="-342900" rtl="0">
              <a:spcBef>
                <a:spcPts val="0"/>
              </a:spcBef>
              <a:buSzPct val="100000"/>
              <a:buFont typeface="Merriweather Light"/>
              <a:buChar char="❏"/>
            </a:pPr>
            <a:r>
              <a:rPr lang="es-419" sz="1800">
                <a:latin typeface="Merriweather Light"/>
                <a:ea typeface="Merriweather Light"/>
                <a:cs typeface="Merriweather Light"/>
                <a:sym typeface="Merriweather Light"/>
              </a:rPr>
              <a:t>Estimula a enzimas que ayudan a la digestión</a:t>
            </a:r>
          </a:p>
          <a:p>
            <a:pPr lvl="0" rtl="0">
              <a:spcBef>
                <a:spcPts val="0"/>
              </a:spcBef>
              <a:buNone/>
            </a:pPr>
            <a:endParaRPr sz="1800">
              <a:latin typeface="Merriweather Light"/>
              <a:ea typeface="Merriweather Light"/>
              <a:cs typeface="Merriweather Light"/>
              <a:sym typeface="Merriweather Light"/>
            </a:endParaRPr>
          </a:p>
          <a:p>
            <a:pPr marL="457200" lvl="0" indent="-342900" rtl="0">
              <a:spcBef>
                <a:spcPts val="0"/>
              </a:spcBef>
              <a:buSzPct val="100000"/>
              <a:buFont typeface="Merriweather Light"/>
              <a:buChar char="❏"/>
            </a:pPr>
            <a:r>
              <a:rPr lang="es-419" sz="1800">
                <a:latin typeface="Merriweather Light"/>
                <a:ea typeface="Merriweather Light"/>
                <a:cs typeface="Merriweather Light"/>
                <a:sym typeface="Merriweather Light"/>
              </a:rPr>
              <a:t>Medio de protección</a:t>
            </a:r>
          </a:p>
          <a:p>
            <a:pPr lvl="0" rtl="0">
              <a:spcBef>
                <a:spcPts val="0"/>
              </a:spcBef>
              <a:buNone/>
            </a:pPr>
            <a:endParaRPr sz="1800">
              <a:latin typeface="Merriweather Light"/>
              <a:ea typeface="Merriweather Light"/>
              <a:cs typeface="Merriweather Light"/>
              <a:sym typeface="Merriweather Light"/>
            </a:endParaRPr>
          </a:p>
          <a:p>
            <a:pPr marL="457200" lvl="0" indent="-342900" rtl="0">
              <a:spcBef>
                <a:spcPts val="0"/>
              </a:spcBef>
              <a:buSzPct val="100000"/>
              <a:buFont typeface="Merriweather Light"/>
              <a:buChar char="❏"/>
            </a:pPr>
            <a:r>
              <a:rPr lang="es-419" sz="1800">
                <a:latin typeface="Merriweather Light"/>
                <a:ea typeface="Merriweather Light"/>
                <a:cs typeface="Merriweather Light"/>
                <a:sym typeface="Merriweather Light"/>
              </a:rPr>
              <a:t>Ph de 1 a 2 </a:t>
            </a:r>
          </a:p>
          <a:p>
            <a:pPr lvl="0" rtl="0">
              <a:spcBef>
                <a:spcPts val="0"/>
              </a:spcBef>
              <a:buNone/>
            </a:pPr>
            <a:endParaRPr sz="1800">
              <a:latin typeface="Merriweather Light"/>
              <a:ea typeface="Merriweather Light"/>
              <a:cs typeface="Merriweather Light"/>
              <a:sym typeface="Merriweather Light"/>
            </a:endParaRPr>
          </a:p>
          <a:p>
            <a:pPr lvl="0" rtl="0">
              <a:spcBef>
                <a:spcPts val="0"/>
              </a:spcBef>
              <a:buNone/>
            </a:pPr>
            <a:endParaRPr sz="1800">
              <a:latin typeface="Merriweather Light"/>
              <a:ea typeface="Merriweather Light"/>
              <a:cs typeface="Merriweather Light"/>
              <a:sym typeface="Merriweather Light"/>
            </a:endParaRPr>
          </a:p>
          <a:p>
            <a:pPr lvl="0" rtl="0">
              <a:spcBef>
                <a:spcPts val="0"/>
              </a:spcBef>
              <a:buNone/>
            </a:pPr>
            <a:endParaRPr sz="1800">
              <a:latin typeface="Merriweather Light"/>
              <a:ea typeface="Merriweather Light"/>
              <a:cs typeface="Merriweather Light"/>
              <a:sym typeface="Merriweather Light"/>
            </a:endParaRPr>
          </a:p>
          <a:p>
            <a:pPr lvl="0">
              <a:spcBef>
                <a:spcPts val="0"/>
              </a:spcBef>
              <a:buNone/>
            </a:pPr>
            <a:r>
              <a:rPr lang="es-419" sz="1800">
                <a:latin typeface="Merriweather Light"/>
                <a:ea typeface="Merriweather Light"/>
                <a:cs typeface="Merriweather Light"/>
                <a:sym typeface="Merriweather Light"/>
              </a:rPr>
              <a:t>  </a:t>
            </a:r>
          </a:p>
        </p:txBody>
      </p:sp>
      <p:sp>
        <p:nvSpPr>
          <p:cNvPr id="429" name="Shape 429"/>
          <p:cNvSpPr txBox="1"/>
          <p:nvPr/>
        </p:nvSpPr>
        <p:spPr>
          <a:xfrm>
            <a:off x="4891800" y="794925"/>
            <a:ext cx="3932100" cy="446400"/>
          </a:xfrm>
          <a:prstGeom prst="rect">
            <a:avLst/>
          </a:prstGeom>
          <a:noFill/>
          <a:ln>
            <a:noFill/>
          </a:ln>
        </p:spPr>
        <p:txBody>
          <a:bodyPr wrap="square" lIns="91425" tIns="91425" rIns="91425" bIns="91425" anchor="t" anchorCtr="0">
            <a:noAutofit/>
          </a:bodyPr>
          <a:lstStyle/>
          <a:p>
            <a:pPr lvl="0">
              <a:spcBef>
                <a:spcPts val="0"/>
              </a:spcBef>
              <a:buNone/>
            </a:pPr>
            <a:r>
              <a:rPr lang="es-419" sz="1800" b="1" i="1" u="sng">
                <a:solidFill>
                  <a:srgbClr val="CC0000"/>
                </a:solidFill>
                <a:latin typeface="Merriweather"/>
                <a:ea typeface="Merriweather"/>
                <a:cs typeface="Merriweather"/>
                <a:sym typeface="Merriweather"/>
              </a:rPr>
              <a:t>“Segregado por células parietales”</a:t>
            </a:r>
          </a:p>
        </p:txBody>
      </p:sp>
      <p:cxnSp>
        <p:nvCxnSpPr>
          <p:cNvPr id="430" name="Shape 430"/>
          <p:cNvCxnSpPr/>
          <p:nvPr/>
        </p:nvCxnSpPr>
        <p:spPr>
          <a:xfrm rot="10800000">
            <a:off x="7481375" y="1432400"/>
            <a:ext cx="318900" cy="1169100"/>
          </a:xfrm>
          <a:prstGeom prst="straightConnector1">
            <a:avLst/>
          </a:prstGeom>
          <a:noFill/>
          <a:ln w="9525" cap="flat" cmpd="sng">
            <a:solidFill>
              <a:schemeClr val="dk2"/>
            </a:solidFill>
            <a:prstDash val="solid"/>
            <a:round/>
            <a:headEnd type="none" w="lg" len="lg"/>
            <a:tailEnd type="triangle" w="lg" len="lg"/>
          </a:ln>
        </p:spPr>
      </p:cxnSp>
      <p:sp>
        <p:nvSpPr>
          <p:cNvPr id="431" name="Shape 431"/>
          <p:cNvSpPr txBox="1"/>
          <p:nvPr/>
        </p:nvSpPr>
        <p:spPr>
          <a:xfrm>
            <a:off x="7226425" y="2601500"/>
            <a:ext cx="1445400" cy="639600"/>
          </a:xfrm>
          <a:prstGeom prst="rect">
            <a:avLst/>
          </a:prstGeom>
          <a:noFill/>
          <a:ln>
            <a:noFill/>
          </a:ln>
        </p:spPr>
        <p:txBody>
          <a:bodyPr wrap="square" lIns="91425" tIns="91425" rIns="91425" bIns="91425" anchor="t" anchorCtr="0">
            <a:noAutofit/>
          </a:bodyPr>
          <a:lstStyle/>
          <a:p>
            <a:pPr lvl="0">
              <a:spcBef>
                <a:spcPts val="0"/>
              </a:spcBef>
              <a:buNone/>
            </a:pPr>
            <a:r>
              <a:rPr lang="es-419" sz="1800" b="1" i="1">
                <a:latin typeface="Merriweather"/>
                <a:ea typeface="Merriweather"/>
                <a:cs typeface="Merriweather"/>
                <a:sym typeface="Merriweather"/>
              </a:rPr>
              <a:t>Histamina </a:t>
            </a:r>
          </a:p>
        </p:txBody>
      </p:sp>
      <p:sp>
        <p:nvSpPr>
          <p:cNvPr id="432" name="Shape 432"/>
          <p:cNvSpPr txBox="1"/>
          <p:nvPr/>
        </p:nvSpPr>
        <p:spPr>
          <a:xfrm>
            <a:off x="5738600" y="3154075"/>
            <a:ext cx="1168800" cy="639600"/>
          </a:xfrm>
          <a:prstGeom prst="rect">
            <a:avLst/>
          </a:prstGeom>
          <a:noFill/>
          <a:ln>
            <a:noFill/>
          </a:ln>
        </p:spPr>
        <p:txBody>
          <a:bodyPr wrap="square" lIns="91425" tIns="91425" rIns="91425" bIns="91425" anchor="t" anchorCtr="0">
            <a:noAutofit/>
          </a:bodyPr>
          <a:lstStyle/>
          <a:p>
            <a:pPr lvl="0">
              <a:spcBef>
                <a:spcPts val="0"/>
              </a:spcBef>
              <a:buNone/>
            </a:pPr>
            <a:r>
              <a:rPr lang="es-419" sz="1800" b="1" i="1">
                <a:latin typeface="Merriweather"/>
                <a:ea typeface="Merriweather"/>
                <a:cs typeface="Merriweather"/>
                <a:sym typeface="Merriweather"/>
              </a:rPr>
              <a:t>Gastrina</a:t>
            </a:r>
            <a:r>
              <a:rPr lang="es-419"/>
              <a:t> </a:t>
            </a:r>
          </a:p>
        </p:txBody>
      </p:sp>
      <p:cxnSp>
        <p:nvCxnSpPr>
          <p:cNvPr id="433" name="Shape 433"/>
          <p:cNvCxnSpPr>
            <a:stCxn id="432" idx="3"/>
            <a:endCxn id="431" idx="1"/>
          </p:cNvCxnSpPr>
          <p:nvPr/>
        </p:nvCxnSpPr>
        <p:spPr>
          <a:xfrm rot="10800000" flipH="1">
            <a:off x="6907400" y="2921275"/>
            <a:ext cx="318900" cy="552600"/>
          </a:xfrm>
          <a:prstGeom prst="straightConnector1">
            <a:avLst/>
          </a:prstGeom>
          <a:noFill/>
          <a:ln w="9525" cap="flat" cmpd="sng">
            <a:solidFill>
              <a:schemeClr val="dk2"/>
            </a:solidFill>
            <a:prstDash val="solid"/>
            <a:round/>
            <a:headEnd type="none" w="lg" len="lg"/>
            <a:tailEnd type="triangle" w="lg" len="lg"/>
          </a:ln>
        </p:spPr>
      </p:cxnSp>
      <p:sp>
        <p:nvSpPr>
          <p:cNvPr id="434" name="Shape 434"/>
          <p:cNvSpPr txBox="1"/>
          <p:nvPr/>
        </p:nvSpPr>
        <p:spPr>
          <a:xfrm>
            <a:off x="3446400" y="3471675"/>
            <a:ext cx="1445400" cy="639600"/>
          </a:xfrm>
          <a:prstGeom prst="rect">
            <a:avLst/>
          </a:prstGeom>
          <a:noFill/>
          <a:ln>
            <a:noFill/>
          </a:ln>
        </p:spPr>
        <p:txBody>
          <a:bodyPr wrap="square" lIns="91425" tIns="91425" rIns="91425" bIns="91425" anchor="t" anchorCtr="0">
            <a:noAutofit/>
          </a:bodyPr>
          <a:lstStyle/>
          <a:p>
            <a:pPr lvl="0">
              <a:spcBef>
                <a:spcPts val="0"/>
              </a:spcBef>
              <a:buNone/>
            </a:pPr>
            <a:r>
              <a:rPr lang="es-419" sz="1800" b="1" i="1">
                <a:latin typeface="Merriweather"/>
                <a:ea typeface="Merriweather"/>
                <a:cs typeface="Merriweather"/>
                <a:sym typeface="Merriweather"/>
              </a:rPr>
              <a:t>Péptidos </a:t>
            </a:r>
          </a:p>
        </p:txBody>
      </p:sp>
      <p:cxnSp>
        <p:nvCxnSpPr>
          <p:cNvPr id="435" name="Shape 435"/>
          <p:cNvCxnSpPr>
            <a:stCxn id="434" idx="3"/>
            <a:endCxn id="432" idx="1"/>
          </p:cNvCxnSpPr>
          <p:nvPr/>
        </p:nvCxnSpPr>
        <p:spPr>
          <a:xfrm rot="10800000" flipH="1">
            <a:off x="4891800" y="3473775"/>
            <a:ext cx="846900" cy="3177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39"/>
        <p:cNvGrpSpPr/>
        <p:nvPr/>
      </p:nvGrpSpPr>
      <p:grpSpPr>
        <a:xfrm>
          <a:off x="0" y="0"/>
          <a:ext cx="0" cy="0"/>
          <a:chOff x="0" y="0"/>
          <a:chExt cx="0" cy="0"/>
        </a:xfrm>
      </p:grpSpPr>
      <p:sp>
        <p:nvSpPr>
          <p:cNvPr id="440" name="Shape 440"/>
          <p:cNvSpPr txBox="1">
            <a:spLocks noGrp="1"/>
          </p:cNvSpPr>
          <p:nvPr>
            <p:ph type="title"/>
          </p:nvPr>
        </p:nvSpPr>
        <p:spPr>
          <a:xfrm>
            <a:off x="303300" y="411575"/>
            <a:ext cx="8520600" cy="765900"/>
          </a:xfrm>
          <a:prstGeom prst="rect">
            <a:avLst/>
          </a:prstGeom>
        </p:spPr>
        <p:txBody>
          <a:bodyPr wrap="square" lIns="91425" tIns="91425" rIns="91425" bIns="91425" anchor="t" anchorCtr="0">
            <a:noAutofit/>
          </a:bodyPr>
          <a:lstStyle/>
          <a:p>
            <a:pPr marL="457200" lvl="0" indent="-533400">
              <a:spcBef>
                <a:spcPts val="0"/>
              </a:spcBef>
              <a:buSzPct val="100000"/>
              <a:buFont typeface="Merriweather"/>
              <a:buChar char="●"/>
            </a:pPr>
            <a:r>
              <a:rPr lang="es-419" sz="4800" i="1">
                <a:latin typeface="Merriweather"/>
                <a:ea typeface="Merriweather"/>
                <a:cs typeface="Merriweather"/>
                <a:sym typeface="Merriweather"/>
              </a:rPr>
              <a:t>Enzimas gástricas </a:t>
            </a:r>
          </a:p>
          <a:p>
            <a:pPr lvl="0" rtl="0">
              <a:spcBef>
                <a:spcPts val="0"/>
              </a:spcBef>
              <a:buNone/>
            </a:pPr>
            <a:endParaRPr/>
          </a:p>
        </p:txBody>
      </p:sp>
      <p:pic>
        <p:nvPicPr>
          <p:cNvPr id="441" name="Shape 441"/>
          <p:cNvPicPr preferRelativeResize="0"/>
          <p:nvPr/>
        </p:nvPicPr>
        <p:blipFill>
          <a:blip r:embed="rId3">
            <a:alphaModFix/>
          </a:blip>
          <a:stretch>
            <a:fillRect/>
          </a:stretch>
        </p:blipFill>
        <p:spPr>
          <a:xfrm>
            <a:off x="407425" y="2031250"/>
            <a:ext cx="3014500" cy="2461875"/>
          </a:xfrm>
          <a:prstGeom prst="rect">
            <a:avLst/>
          </a:prstGeom>
          <a:noFill/>
          <a:ln>
            <a:noFill/>
          </a:ln>
        </p:spPr>
      </p:pic>
      <p:sp>
        <p:nvSpPr>
          <p:cNvPr id="442" name="Shape 442"/>
          <p:cNvSpPr txBox="1"/>
          <p:nvPr/>
        </p:nvSpPr>
        <p:spPr>
          <a:xfrm>
            <a:off x="1277025" y="1372450"/>
            <a:ext cx="1275300" cy="658800"/>
          </a:xfrm>
          <a:prstGeom prst="rect">
            <a:avLst/>
          </a:prstGeom>
          <a:noFill/>
          <a:ln>
            <a:noFill/>
          </a:ln>
        </p:spPr>
        <p:txBody>
          <a:bodyPr wrap="square" lIns="91425" tIns="91425" rIns="91425" bIns="91425" anchor="t" anchorCtr="0">
            <a:noAutofit/>
          </a:bodyPr>
          <a:lstStyle/>
          <a:p>
            <a:pPr lvl="0">
              <a:spcBef>
                <a:spcPts val="0"/>
              </a:spcBef>
              <a:buNone/>
            </a:pPr>
            <a:r>
              <a:rPr lang="es-419" sz="1800" b="1" i="1">
                <a:latin typeface="Merriweather"/>
                <a:ea typeface="Merriweather"/>
                <a:cs typeface="Merriweather"/>
                <a:sym typeface="Merriweather"/>
              </a:rPr>
              <a:t>Pepsina </a:t>
            </a:r>
          </a:p>
        </p:txBody>
      </p:sp>
      <p:pic>
        <p:nvPicPr>
          <p:cNvPr id="443" name="Shape 443"/>
          <p:cNvPicPr preferRelativeResize="0"/>
          <p:nvPr/>
        </p:nvPicPr>
        <p:blipFill>
          <a:blip r:embed="rId4">
            <a:alphaModFix/>
          </a:blip>
          <a:stretch>
            <a:fillRect/>
          </a:stretch>
        </p:blipFill>
        <p:spPr>
          <a:xfrm>
            <a:off x="5526075" y="2031249"/>
            <a:ext cx="3127774" cy="2461875"/>
          </a:xfrm>
          <a:prstGeom prst="rect">
            <a:avLst/>
          </a:prstGeom>
          <a:noFill/>
          <a:ln>
            <a:noFill/>
          </a:ln>
        </p:spPr>
      </p:pic>
      <p:sp>
        <p:nvSpPr>
          <p:cNvPr id="444" name="Shape 444"/>
          <p:cNvSpPr txBox="1"/>
          <p:nvPr/>
        </p:nvSpPr>
        <p:spPr>
          <a:xfrm>
            <a:off x="5995350" y="1177475"/>
            <a:ext cx="1976700" cy="765900"/>
          </a:xfrm>
          <a:prstGeom prst="rect">
            <a:avLst/>
          </a:prstGeom>
          <a:noFill/>
          <a:ln>
            <a:noFill/>
          </a:ln>
        </p:spPr>
        <p:txBody>
          <a:bodyPr wrap="square" lIns="91425" tIns="91425" rIns="91425" bIns="91425" anchor="t" anchorCtr="0">
            <a:noAutofit/>
          </a:bodyPr>
          <a:lstStyle/>
          <a:p>
            <a:pPr lvl="0">
              <a:spcBef>
                <a:spcPts val="0"/>
              </a:spcBef>
              <a:buNone/>
            </a:pPr>
            <a:endParaRPr/>
          </a:p>
          <a:p>
            <a:pPr lvl="0">
              <a:spcBef>
                <a:spcPts val="0"/>
              </a:spcBef>
              <a:buNone/>
            </a:pPr>
            <a:r>
              <a:rPr lang="es-419" sz="1800" b="1" i="1">
                <a:latin typeface="Merriweather"/>
                <a:ea typeface="Merriweather"/>
                <a:cs typeface="Merriweather"/>
                <a:sym typeface="Merriweather"/>
              </a:rPr>
              <a:t>Lipasa gástrica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48"/>
        <p:cNvGrpSpPr/>
        <p:nvPr/>
      </p:nvGrpSpPr>
      <p:grpSpPr>
        <a:xfrm>
          <a:off x="0" y="0"/>
          <a:ext cx="0" cy="0"/>
          <a:chOff x="0" y="0"/>
          <a:chExt cx="0" cy="0"/>
        </a:xfrm>
      </p:grpSpPr>
      <p:sp>
        <p:nvSpPr>
          <p:cNvPr id="449" name="Shape 449"/>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rtl="0">
              <a:spcBef>
                <a:spcPts val="0"/>
              </a:spcBef>
              <a:buChar char="●"/>
            </a:pPr>
            <a:r>
              <a:rPr lang="es-419" b="0">
                <a:latin typeface="Merriweather Light"/>
                <a:ea typeface="Merriweather Light"/>
                <a:cs typeface="Merriweather Light"/>
                <a:sym typeface="Merriweather Light"/>
              </a:rPr>
              <a:t>Pepsina</a:t>
            </a:r>
            <a:r>
              <a:rPr lang="es-419"/>
              <a:t> </a:t>
            </a:r>
          </a:p>
        </p:txBody>
      </p:sp>
      <p:sp>
        <p:nvSpPr>
          <p:cNvPr id="450" name="Shape 450"/>
          <p:cNvSpPr txBox="1"/>
          <p:nvPr/>
        </p:nvSpPr>
        <p:spPr>
          <a:xfrm>
            <a:off x="446325" y="1051175"/>
            <a:ext cx="7927800" cy="1275300"/>
          </a:xfrm>
          <a:prstGeom prst="rect">
            <a:avLst/>
          </a:prstGeom>
          <a:noFill/>
          <a:ln>
            <a:noFill/>
          </a:ln>
        </p:spPr>
        <p:txBody>
          <a:bodyPr wrap="square" lIns="91425" tIns="91425" rIns="91425" bIns="91425" anchor="ctr" anchorCtr="0">
            <a:noAutofit/>
          </a:bodyPr>
          <a:lstStyle/>
          <a:p>
            <a:pPr lvl="0" rtl="0">
              <a:lnSpc>
                <a:spcPct val="150000"/>
              </a:lnSpc>
              <a:spcBef>
                <a:spcPts val="0"/>
              </a:spcBef>
              <a:buNone/>
            </a:pPr>
            <a:r>
              <a:rPr lang="es-419" sz="1800">
                <a:latin typeface="Merriweather"/>
                <a:ea typeface="Merriweather"/>
                <a:cs typeface="Merriweather"/>
                <a:sym typeface="Merriweather"/>
              </a:rPr>
              <a:t>E</a:t>
            </a:r>
            <a:r>
              <a:rPr lang="es-419" sz="1800">
                <a:latin typeface="Merriweather"/>
                <a:ea typeface="Merriweather"/>
                <a:cs typeface="Merriweather"/>
                <a:sym typeface="Merriweather"/>
                <a:hlinkClick r:id="rId3"/>
              </a:rPr>
              <a:t>nzima</a:t>
            </a:r>
            <a:r>
              <a:rPr lang="es-419" sz="1800">
                <a:latin typeface="Merriweather"/>
                <a:ea typeface="Merriweather"/>
                <a:cs typeface="Merriweather"/>
                <a:sym typeface="Merriweather"/>
              </a:rPr>
              <a:t> digestiva que es liberada por las células principales del</a:t>
            </a:r>
            <a:r>
              <a:rPr lang="es-419" sz="1800">
                <a:latin typeface="Merriweather"/>
                <a:ea typeface="Merriweather"/>
                <a:cs typeface="Merriweather"/>
                <a:sym typeface="Merriweather"/>
                <a:hlinkClick r:id="rId4"/>
              </a:rPr>
              <a:t> estómago</a:t>
            </a:r>
            <a:r>
              <a:rPr lang="es-419" sz="1800">
                <a:latin typeface="Merriweather"/>
                <a:ea typeface="Merriweather"/>
                <a:cs typeface="Merriweather"/>
                <a:sym typeface="Merriweather"/>
              </a:rPr>
              <a:t> y cuya función es degradar las</a:t>
            </a:r>
            <a:r>
              <a:rPr lang="es-419" sz="1800">
                <a:latin typeface="Merriweather"/>
                <a:ea typeface="Merriweather"/>
                <a:cs typeface="Merriweather"/>
                <a:sym typeface="Merriweather"/>
                <a:hlinkClick r:id="rId5"/>
              </a:rPr>
              <a:t> proteínas</a:t>
            </a:r>
            <a:r>
              <a:rPr lang="es-419" sz="1800">
                <a:latin typeface="Merriweather"/>
                <a:ea typeface="Merriweather"/>
                <a:cs typeface="Merriweather"/>
                <a:sym typeface="Merriweather"/>
              </a:rPr>
              <a:t> de los alimentos en péptidos. </a:t>
            </a:r>
          </a:p>
        </p:txBody>
      </p:sp>
      <p:sp>
        <p:nvSpPr>
          <p:cNvPr id="451" name="Shape 451"/>
          <p:cNvSpPr txBox="1"/>
          <p:nvPr/>
        </p:nvSpPr>
        <p:spPr>
          <a:xfrm>
            <a:off x="2104125" y="2304525"/>
            <a:ext cx="5271000" cy="446400"/>
          </a:xfrm>
          <a:prstGeom prst="rect">
            <a:avLst/>
          </a:prstGeom>
          <a:noFill/>
          <a:ln>
            <a:noFill/>
          </a:ln>
        </p:spPr>
        <p:txBody>
          <a:bodyPr wrap="square" lIns="91425" tIns="91425" rIns="91425" bIns="91425" anchor="t" anchorCtr="0">
            <a:noAutofit/>
          </a:bodyPr>
          <a:lstStyle/>
          <a:p>
            <a:pPr lvl="0">
              <a:spcBef>
                <a:spcPts val="0"/>
              </a:spcBef>
              <a:buNone/>
            </a:pPr>
            <a:r>
              <a:rPr lang="es-419" sz="2400" b="1" i="1">
                <a:latin typeface="Merriweather"/>
                <a:ea typeface="Merriweather"/>
                <a:cs typeface="Merriweather"/>
                <a:sym typeface="Merriweather"/>
              </a:rPr>
              <a:t>Pepsinógeno + HCL  =  PEPSINA  </a:t>
            </a:r>
          </a:p>
        </p:txBody>
      </p:sp>
      <p:cxnSp>
        <p:nvCxnSpPr>
          <p:cNvPr id="452" name="Shape 452"/>
          <p:cNvCxnSpPr/>
          <p:nvPr/>
        </p:nvCxnSpPr>
        <p:spPr>
          <a:xfrm flipH="1">
            <a:off x="2848075" y="2750025"/>
            <a:ext cx="255000" cy="935100"/>
          </a:xfrm>
          <a:prstGeom prst="straightConnector1">
            <a:avLst/>
          </a:prstGeom>
          <a:noFill/>
          <a:ln w="9525" cap="flat" cmpd="sng">
            <a:solidFill>
              <a:schemeClr val="dk2"/>
            </a:solidFill>
            <a:prstDash val="solid"/>
            <a:round/>
            <a:headEnd type="none" w="lg" len="lg"/>
            <a:tailEnd type="triangle" w="lg" len="lg"/>
          </a:ln>
        </p:spPr>
      </p:cxnSp>
      <p:cxnSp>
        <p:nvCxnSpPr>
          <p:cNvPr id="453" name="Shape 453"/>
          <p:cNvCxnSpPr>
            <a:stCxn id="451" idx="2"/>
          </p:cNvCxnSpPr>
          <p:nvPr/>
        </p:nvCxnSpPr>
        <p:spPr>
          <a:xfrm>
            <a:off x="4739625" y="2750925"/>
            <a:ext cx="403800" cy="933300"/>
          </a:xfrm>
          <a:prstGeom prst="straightConnector1">
            <a:avLst/>
          </a:prstGeom>
          <a:noFill/>
          <a:ln w="9525" cap="flat" cmpd="sng">
            <a:solidFill>
              <a:schemeClr val="dk2"/>
            </a:solidFill>
            <a:prstDash val="solid"/>
            <a:round/>
            <a:headEnd type="none" w="lg" len="lg"/>
            <a:tailEnd type="triangle" w="lg" len="lg"/>
          </a:ln>
        </p:spPr>
      </p:cxnSp>
      <p:sp>
        <p:nvSpPr>
          <p:cNvPr id="454" name="Shape 454"/>
          <p:cNvSpPr txBox="1"/>
          <p:nvPr/>
        </p:nvSpPr>
        <p:spPr>
          <a:xfrm>
            <a:off x="1105225" y="3686025"/>
            <a:ext cx="2508000" cy="933300"/>
          </a:xfrm>
          <a:prstGeom prst="rect">
            <a:avLst/>
          </a:prstGeom>
          <a:noFill/>
          <a:ln>
            <a:noFill/>
          </a:ln>
        </p:spPr>
        <p:txBody>
          <a:bodyPr wrap="square" lIns="91425" tIns="91425" rIns="91425" bIns="91425" anchor="t" anchorCtr="0">
            <a:noAutofit/>
          </a:bodyPr>
          <a:lstStyle/>
          <a:p>
            <a:pPr lvl="0" algn="ctr">
              <a:spcBef>
                <a:spcPts val="0"/>
              </a:spcBef>
              <a:buNone/>
            </a:pPr>
            <a:r>
              <a:rPr lang="es-419" sz="1800" b="1" i="1">
                <a:solidFill>
                  <a:srgbClr val="CC0000"/>
                </a:solidFill>
                <a:latin typeface="Merriweather"/>
                <a:ea typeface="Merriweather"/>
                <a:cs typeface="Merriweather"/>
                <a:sym typeface="Merriweather"/>
              </a:rPr>
              <a:t>Se activa cuando el HCL es liberado </a:t>
            </a:r>
          </a:p>
        </p:txBody>
      </p:sp>
      <p:sp>
        <p:nvSpPr>
          <p:cNvPr id="455" name="Shape 455"/>
          <p:cNvSpPr txBox="1"/>
          <p:nvPr/>
        </p:nvSpPr>
        <p:spPr>
          <a:xfrm>
            <a:off x="5015975" y="3685125"/>
            <a:ext cx="3018000" cy="935100"/>
          </a:xfrm>
          <a:prstGeom prst="rect">
            <a:avLst/>
          </a:prstGeom>
          <a:noFill/>
          <a:ln>
            <a:noFill/>
          </a:ln>
        </p:spPr>
        <p:txBody>
          <a:bodyPr wrap="square" lIns="91425" tIns="91425" rIns="91425" bIns="91425" anchor="t" anchorCtr="0">
            <a:noAutofit/>
          </a:bodyPr>
          <a:lstStyle/>
          <a:p>
            <a:pPr lvl="0">
              <a:spcBef>
                <a:spcPts val="0"/>
              </a:spcBef>
              <a:buNone/>
            </a:pPr>
            <a:r>
              <a:rPr lang="es-419" sz="1800" b="1" i="1">
                <a:solidFill>
                  <a:srgbClr val="CC0000"/>
                </a:solidFill>
                <a:latin typeface="Merriweather"/>
                <a:ea typeface="Merriweather"/>
                <a:cs typeface="Merriweather"/>
                <a:sym typeface="Merriweather"/>
              </a:rPr>
              <a:t>Ingesta de alimento- Vago -Gastrina  </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59"/>
        <p:cNvGrpSpPr/>
        <p:nvPr/>
      </p:nvGrpSpPr>
      <p:grpSpPr>
        <a:xfrm>
          <a:off x="0" y="0"/>
          <a:ext cx="0" cy="0"/>
          <a:chOff x="0" y="0"/>
          <a:chExt cx="0" cy="0"/>
        </a:xfrm>
      </p:grpSpPr>
      <p:sp>
        <p:nvSpPr>
          <p:cNvPr id="460" name="Shape 460"/>
          <p:cNvSpPr txBox="1">
            <a:spLocks noGrp="1"/>
          </p:cNvSpPr>
          <p:nvPr>
            <p:ph type="title"/>
          </p:nvPr>
        </p:nvSpPr>
        <p:spPr>
          <a:xfrm>
            <a:off x="303300" y="411575"/>
            <a:ext cx="8520600" cy="639600"/>
          </a:xfrm>
          <a:prstGeom prst="rect">
            <a:avLst/>
          </a:prstGeom>
        </p:spPr>
        <p:txBody>
          <a:bodyPr wrap="square" lIns="91425" tIns="91425" rIns="91425" bIns="91425" anchor="t" anchorCtr="0">
            <a:noAutofit/>
          </a:bodyPr>
          <a:lstStyle/>
          <a:p>
            <a:pPr marL="457200" lvl="0" indent="-228600" rtl="0">
              <a:spcBef>
                <a:spcPts val="0"/>
              </a:spcBef>
              <a:buChar char="●"/>
            </a:pPr>
            <a:r>
              <a:rPr lang="es-419" b="0">
                <a:latin typeface="Merriweather Light"/>
                <a:ea typeface="Merriweather Light"/>
                <a:cs typeface="Merriweather Light"/>
                <a:sym typeface="Merriweather Light"/>
              </a:rPr>
              <a:t>lipasa gástrica</a:t>
            </a:r>
            <a:r>
              <a:rPr lang="es-419"/>
              <a:t> </a:t>
            </a:r>
          </a:p>
        </p:txBody>
      </p:sp>
      <p:sp>
        <p:nvSpPr>
          <p:cNvPr id="461" name="Shape 461"/>
          <p:cNvSpPr txBox="1"/>
          <p:nvPr/>
        </p:nvSpPr>
        <p:spPr>
          <a:xfrm>
            <a:off x="1014150" y="1517575"/>
            <a:ext cx="7104900" cy="2550600"/>
          </a:xfrm>
          <a:prstGeom prst="rect">
            <a:avLst/>
          </a:prstGeom>
          <a:noFill/>
          <a:ln>
            <a:noFill/>
          </a:ln>
        </p:spPr>
        <p:txBody>
          <a:bodyPr wrap="square" lIns="91425" tIns="91425" rIns="91425" bIns="91425" anchor="t" anchorCtr="0">
            <a:noAutofit/>
          </a:bodyPr>
          <a:lstStyle/>
          <a:p>
            <a:pPr marL="457200" lvl="0" indent="-342900">
              <a:lnSpc>
                <a:spcPct val="150000"/>
              </a:lnSpc>
              <a:spcBef>
                <a:spcPts val="0"/>
              </a:spcBef>
              <a:buClr>
                <a:schemeClr val="dk2"/>
              </a:buClr>
              <a:buSzPct val="100000"/>
              <a:buFont typeface="Merriweather"/>
              <a:buChar char="❏"/>
            </a:pPr>
            <a:r>
              <a:rPr lang="es-419" sz="1800">
                <a:solidFill>
                  <a:srgbClr val="CC0000"/>
                </a:solidFill>
                <a:latin typeface="Merriweather"/>
                <a:ea typeface="Merriweather"/>
                <a:cs typeface="Merriweather"/>
                <a:sym typeface="Merriweather"/>
              </a:rPr>
              <a:t>Hidroliza </a:t>
            </a:r>
            <a:r>
              <a:rPr lang="es-419" sz="1800">
                <a:solidFill>
                  <a:schemeClr val="dk2"/>
                </a:solidFill>
                <a:latin typeface="Merriweather"/>
                <a:ea typeface="Merriweather"/>
                <a:cs typeface="Merriweather"/>
                <a:sym typeface="Merriweather"/>
              </a:rPr>
              <a:t>triacilgliceroles de cadena corta y mediana</a:t>
            </a:r>
          </a:p>
          <a:p>
            <a:pPr lvl="0">
              <a:lnSpc>
                <a:spcPct val="150000"/>
              </a:lnSpc>
              <a:spcBef>
                <a:spcPts val="0"/>
              </a:spcBef>
              <a:buNone/>
            </a:pPr>
            <a:endParaRPr sz="1800">
              <a:solidFill>
                <a:schemeClr val="dk2"/>
              </a:solidFill>
              <a:latin typeface="Merriweather"/>
              <a:ea typeface="Merriweather"/>
              <a:cs typeface="Merriweather"/>
              <a:sym typeface="Merriweather"/>
            </a:endParaRPr>
          </a:p>
          <a:p>
            <a:pPr marL="457200" lvl="0" indent="-342900" rtl="0">
              <a:lnSpc>
                <a:spcPct val="150000"/>
              </a:lnSpc>
              <a:spcBef>
                <a:spcPts val="0"/>
              </a:spcBef>
              <a:buClr>
                <a:schemeClr val="dk2"/>
              </a:buClr>
              <a:buSzPct val="100000"/>
              <a:buFont typeface="Merriweather"/>
              <a:buChar char="❏"/>
            </a:pPr>
            <a:r>
              <a:rPr lang="es-419" sz="1800">
                <a:solidFill>
                  <a:schemeClr val="dk2"/>
                </a:solidFill>
                <a:latin typeface="Merriweather"/>
                <a:ea typeface="Merriweather"/>
                <a:cs typeface="Merriweather"/>
                <a:sym typeface="Merriweather"/>
              </a:rPr>
              <a:t>Secretada por células del fondo gástrico</a:t>
            </a:r>
          </a:p>
          <a:p>
            <a:pPr lvl="0" rtl="0">
              <a:lnSpc>
                <a:spcPct val="150000"/>
              </a:lnSpc>
              <a:spcBef>
                <a:spcPts val="0"/>
              </a:spcBef>
              <a:buNone/>
            </a:pPr>
            <a:endParaRPr sz="1800">
              <a:solidFill>
                <a:schemeClr val="dk2"/>
              </a:solidFill>
              <a:latin typeface="Merriweather"/>
              <a:ea typeface="Merriweather"/>
              <a:cs typeface="Merriweather"/>
              <a:sym typeface="Merriweather"/>
            </a:endParaRPr>
          </a:p>
          <a:p>
            <a:pPr marL="457200" lvl="0" indent="-342900" rtl="0">
              <a:lnSpc>
                <a:spcPct val="150000"/>
              </a:lnSpc>
              <a:spcBef>
                <a:spcPts val="0"/>
              </a:spcBef>
              <a:buSzPct val="100000"/>
              <a:buFont typeface="Merriweather"/>
              <a:buChar char="❏"/>
            </a:pPr>
            <a:r>
              <a:rPr lang="es-419" sz="1800">
                <a:latin typeface="Merriweather"/>
                <a:ea typeface="Merriweather"/>
                <a:cs typeface="Merriweather"/>
                <a:sym typeface="Merriweather"/>
              </a:rPr>
              <a:t>Da el punto final a la</a:t>
            </a:r>
            <a:r>
              <a:rPr lang="es-419" sz="1800">
                <a:latin typeface="Merriweather"/>
                <a:ea typeface="Merriweather"/>
                <a:cs typeface="Merriweather"/>
                <a:sym typeface="Merriweather"/>
                <a:hlinkClick r:id="rId3"/>
              </a:rPr>
              <a:t> digestión</a:t>
            </a:r>
            <a:r>
              <a:rPr lang="es-419" sz="1800">
                <a:latin typeface="Merriweather"/>
                <a:ea typeface="Merriweather"/>
                <a:cs typeface="Merriweather"/>
                <a:sym typeface="Merriweather"/>
              </a:rPr>
              <a:t> que se lleva a cabo en el</a:t>
            </a:r>
            <a:r>
              <a:rPr lang="es-419" sz="1800">
                <a:latin typeface="Merriweather"/>
                <a:ea typeface="Merriweather"/>
                <a:cs typeface="Merriweather"/>
                <a:sym typeface="Merriweather"/>
                <a:hlinkClick r:id="rId4"/>
              </a:rPr>
              <a:t> estómago</a:t>
            </a:r>
            <a:r>
              <a:rPr lang="es-419" sz="1800">
                <a:latin typeface="Merriweather"/>
                <a:ea typeface="Merriweather"/>
                <a:cs typeface="Merriweather"/>
                <a:sym typeface="Merriweather"/>
              </a:rPr>
              <a:t>. </a:t>
            </a:r>
          </a:p>
          <a:p>
            <a:pPr marL="457200" lvl="0" indent="-342900" rtl="0">
              <a:lnSpc>
                <a:spcPct val="150000"/>
              </a:lnSpc>
              <a:spcBef>
                <a:spcPts val="0"/>
              </a:spcBef>
              <a:buSzPct val="100000"/>
              <a:buFont typeface="Merriweather"/>
              <a:buChar char="❏"/>
            </a:pPr>
            <a:r>
              <a:rPr lang="es-419" sz="1800">
                <a:solidFill>
                  <a:schemeClr val="dk2"/>
                </a:solidFill>
                <a:latin typeface="Merriweather"/>
                <a:ea typeface="Merriweather"/>
                <a:cs typeface="Merriweather"/>
                <a:sym typeface="Merriweather"/>
              </a:rPr>
              <a:t>Ayuda a formar el</a:t>
            </a:r>
            <a:r>
              <a:rPr lang="es-419" sz="1800">
                <a:solidFill>
                  <a:schemeClr val="dk2"/>
                </a:solidFill>
                <a:latin typeface="Merriweather"/>
                <a:ea typeface="Merriweather"/>
                <a:cs typeface="Merriweather"/>
                <a:sym typeface="Merriweather"/>
                <a:hlinkClick r:id="rId5"/>
              </a:rPr>
              <a:t> quimo</a:t>
            </a:r>
          </a:p>
          <a:p>
            <a:pPr lvl="0" rtl="0">
              <a:spcBef>
                <a:spcPts val="0"/>
              </a:spcBef>
              <a:buNone/>
            </a:pPr>
            <a:endParaRPr sz="1800">
              <a:latin typeface="Merriweather"/>
              <a:ea typeface="Merriweather"/>
              <a:cs typeface="Merriweather"/>
              <a:sym typeface="Merriweather"/>
            </a:endParaRPr>
          </a:p>
          <a:p>
            <a:pPr lvl="0" rtl="0">
              <a:spcBef>
                <a:spcPts val="0"/>
              </a:spcBef>
              <a:buNone/>
            </a:pPr>
            <a:endParaRPr sz="1800">
              <a:latin typeface="Merriweather"/>
              <a:ea typeface="Merriweather"/>
              <a:cs typeface="Merriweather"/>
              <a:sym typeface="Merriweather"/>
            </a:endParaRPr>
          </a:p>
          <a:p>
            <a:pPr lvl="0">
              <a:spcBef>
                <a:spcPts val="0"/>
              </a:spcBef>
              <a:buClr>
                <a:schemeClr val="dk2"/>
              </a:buClr>
              <a:buFont typeface="Arial"/>
              <a:buNone/>
            </a:pPr>
            <a:endParaRPr sz="1800">
              <a:solidFill>
                <a:schemeClr val="dk2"/>
              </a:solidFill>
              <a:latin typeface="Merriweather"/>
              <a:ea typeface="Merriweather"/>
              <a:cs typeface="Merriweather"/>
              <a:sym typeface="Merriweather"/>
            </a:endParaRPr>
          </a:p>
          <a:p>
            <a:pPr lvl="0">
              <a:spcBef>
                <a:spcPts val="0"/>
              </a:spcBef>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sz="2800" dirty="0">
                <a:solidFill>
                  <a:schemeClr val="bg1"/>
                </a:solidFill>
              </a:rPr>
              <a:t>Mecanismo celular secretor de Acido Clorhídrico</a:t>
            </a:r>
          </a:p>
        </p:txBody>
      </p:sp>
      <p:sp>
        <p:nvSpPr>
          <p:cNvPr id="3" name="CuadroTexto 2"/>
          <p:cNvSpPr txBox="1"/>
          <p:nvPr/>
        </p:nvSpPr>
        <p:spPr>
          <a:xfrm>
            <a:off x="450376" y="1051175"/>
            <a:ext cx="4749421" cy="3785652"/>
          </a:xfrm>
          <a:prstGeom prst="rect">
            <a:avLst/>
          </a:prstGeom>
          <a:noFill/>
        </p:spPr>
        <p:txBody>
          <a:bodyPr wrap="square" rtlCol="0">
            <a:spAutoFit/>
          </a:bodyPr>
          <a:lstStyle/>
          <a:p>
            <a:r>
              <a:rPr lang="es-MX" sz="1600" dirty="0">
                <a:solidFill>
                  <a:schemeClr val="bg1"/>
                </a:solidFill>
              </a:rPr>
              <a:t>Producto de la secreción de las células gástricas parietales.</a:t>
            </a:r>
          </a:p>
          <a:p>
            <a:endParaRPr lang="es-MX" sz="1600" dirty="0">
              <a:solidFill>
                <a:schemeClr val="bg1"/>
              </a:solidFill>
            </a:endParaRPr>
          </a:p>
          <a:p>
            <a:r>
              <a:rPr lang="es-MX" sz="1600" dirty="0">
                <a:solidFill>
                  <a:schemeClr val="bg1"/>
                </a:solidFill>
              </a:rPr>
              <a:t>Cumple múltiples funciones a nivel gastrointestinal.</a:t>
            </a:r>
          </a:p>
          <a:p>
            <a:pPr marL="285750" indent="-285750">
              <a:buFont typeface="Arial" panose="020B0604020202020204" pitchFamily="34" charset="0"/>
              <a:buChar char="•"/>
            </a:pPr>
            <a:r>
              <a:rPr lang="es-MX" sz="1600" dirty="0">
                <a:solidFill>
                  <a:schemeClr val="bg1"/>
                </a:solidFill>
              </a:rPr>
              <a:t>Conversión de pepsinógenos a pepsinas </a:t>
            </a:r>
          </a:p>
          <a:p>
            <a:pPr marL="285750" indent="-285750">
              <a:buFont typeface="Arial" panose="020B0604020202020204" pitchFamily="34" charset="0"/>
              <a:buChar char="•"/>
            </a:pPr>
            <a:r>
              <a:rPr lang="es-MX" sz="1600" dirty="0">
                <a:solidFill>
                  <a:schemeClr val="bg1"/>
                </a:solidFill>
              </a:rPr>
              <a:t>La provisión de un PH optimo para la hidrólisis de proteínas ingeridas</a:t>
            </a:r>
          </a:p>
          <a:p>
            <a:pPr marL="285750" indent="-285750">
              <a:buFont typeface="Arial" panose="020B0604020202020204" pitchFamily="34" charset="0"/>
              <a:buChar char="•"/>
            </a:pPr>
            <a:r>
              <a:rPr lang="es-MX" sz="1600" dirty="0">
                <a:solidFill>
                  <a:schemeClr val="bg1"/>
                </a:solidFill>
              </a:rPr>
              <a:t>La esterilización de alimentos a través de su acción bactericida </a:t>
            </a:r>
          </a:p>
          <a:p>
            <a:pPr marL="285750" indent="-285750">
              <a:buFont typeface="Arial" panose="020B0604020202020204" pitchFamily="34" charset="0"/>
              <a:buChar char="•"/>
            </a:pPr>
            <a:r>
              <a:rPr lang="es-MX" sz="1600" dirty="0">
                <a:solidFill>
                  <a:schemeClr val="bg1"/>
                </a:solidFill>
              </a:rPr>
              <a:t>La Solubilidad de minerales (C+++)</a:t>
            </a:r>
          </a:p>
          <a:p>
            <a:pPr marL="285750" indent="-285750">
              <a:buFont typeface="Arial" panose="020B0604020202020204" pitchFamily="34" charset="0"/>
              <a:buChar char="•"/>
            </a:pPr>
            <a:endParaRPr lang="es-MX" sz="1600" dirty="0">
              <a:solidFill>
                <a:schemeClr val="bg1"/>
              </a:solidFill>
            </a:endParaRPr>
          </a:p>
          <a:p>
            <a:endParaRPr lang="es-MX" sz="1600" dirty="0">
              <a:solidFill>
                <a:schemeClr val="bg1"/>
              </a:solidFill>
            </a:endParaRPr>
          </a:p>
          <a:p>
            <a:r>
              <a:rPr lang="es-MX" sz="1600" dirty="0">
                <a:solidFill>
                  <a:schemeClr val="bg1"/>
                </a:solidFill>
              </a:rPr>
              <a:t>Su aparición estuvo relacionada con la necesidad ancestral de digerir celulosa vegetal</a:t>
            </a:r>
          </a:p>
        </p:txBody>
      </p:sp>
      <p:pic>
        <p:nvPicPr>
          <p:cNvPr id="1026" name="Picture 2" descr="Resultado de imagen para GIF JUGO GASTRI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9797" y="1391426"/>
            <a:ext cx="38100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937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62"/>
        <p:cNvGrpSpPr/>
        <p:nvPr/>
      </p:nvGrpSpPr>
      <p:grpSpPr>
        <a:xfrm>
          <a:off x="0" y="0"/>
          <a:ext cx="0" cy="0"/>
          <a:chOff x="0" y="0"/>
          <a:chExt cx="0" cy="0"/>
        </a:xfrm>
      </p:grpSpPr>
      <p:sp>
        <p:nvSpPr>
          <p:cNvPr id="163" name="Shape 163"/>
          <p:cNvSpPr txBox="1">
            <a:spLocks noGrp="1"/>
          </p:cNvSpPr>
          <p:nvPr>
            <p:ph type="title"/>
          </p:nvPr>
        </p:nvSpPr>
        <p:spPr>
          <a:xfrm>
            <a:off x="283103" y="712140"/>
            <a:ext cx="6244200" cy="3835500"/>
          </a:xfrm>
          <a:prstGeom prst="rect">
            <a:avLst/>
          </a:prstGeom>
        </p:spPr>
        <p:txBody>
          <a:bodyPr wrap="square" lIns="91425" tIns="91425" rIns="91425" bIns="91425" anchor="ctr" anchorCtr="0">
            <a:noAutofit/>
          </a:bodyPr>
          <a:lstStyle/>
          <a:p>
            <a:pPr lvl="0" rtl="0">
              <a:spcBef>
                <a:spcPts val="0"/>
              </a:spcBef>
              <a:buNone/>
            </a:pPr>
            <a:r>
              <a:rPr lang="es-419"/>
              <a:t>DIGESTIÓN.</a:t>
            </a:r>
          </a:p>
          <a:p>
            <a:pPr lvl="0" rtl="0">
              <a:spcBef>
                <a:spcPts val="0"/>
              </a:spcBef>
              <a:buNone/>
            </a:pPr>
            <a:endParaRPr/>
          </a:p>
        </p:txBody>
      </p:sp>
      <p:pic>
        <p:nvPicPr>
          <p:cNvPr id="164" name="Shape 164"/>
          <p:cNvPicPr preferRelativeResize="0"/>
          <p:nvPr/>
        </p:nvPicPr>
        <p:blipFill rotWithShape="1">
          <a:blip r:embed="rId3">
            <a:alphaModFix/>
          </a:blip>
          <a:srcRect r="10770"/>
          <a:stretch/>
        </p:blipFill>
        <p:spPr>
          <a:xfrm>
            <a:off x="4662075" y="635675"/>
            <a:ext cx="3015425" cy="412504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PH DEL ACIDO CLORHÍDRICO ESTOMACAL</a:t>
            </a:r>
          </a:p>
        </p:txBody>
      </p:sp>
      <p:sp>
        <p:nvSpPr>
          <p:cNvPr id="3" name="CuadroTexto 2"/>
          <p:cNvSpPr txBox="1"/>
          <p:nvPr/>
        </p:nvSpPr>
        <p:spPr>
          <a:xfrm>
            <a:off x="627796" y="1051175"/>
            <a:ext cx="8516203" cy="1323439"/>
          </a:xfrm>
          <a:prstGeom prst="rect">
            <a:avLst/>
          </a:prstGeom>
          <a:noFill/>
        </p:spPr>
        <p:txBody>
          <a:bodyPr wrap="square" rtlCol="0">
            <a:spAutoFit/>
          </a:bodyPr>
          <a:lstStyle/>
          <a:p>
            <a:r>
              <a:rPr lang="es-MX" sz="2000" dirty="0">
                <a:solidFill>
                  <a:schemeClr val="bg1"/>
                </a:solidFill>
              </a:rPr>
              <a:t>Normalmente, el volumen del líquido estomacal es de 20 a 100 </a:t>
            </a:r>
            <a:r>
              <a:rPr lang="es-MX" sz="2000" dirty="0" err="1">
                <a:solidFill>
                  <a:schemeClr val="bg1"/>
                </a:solidFill>
              </a:rPr>
              <a:t>mL</a:t>
            </a:r>
            <a:r>
              <a:rPr lang="es-MX" sz="2000" dirty="0">
                <a:solidFill>
                  <a:schemeClr val="bg1"/>
                </a:solidFill>
              </a:rPr>
              <a:t> y el pH es ácido (1.5 a 3.5). En algunas situaciones, estos números se convierten a producción ácida real en unidades de </a:t>
            </a:r>
            <a:r>
              <a:rPr lang="es-MX" sz="2000" dirty="0" err="1">
                <a:solidFill>
                  <a:schemeClr val="bg1"/>
                </a:solidFill>
              </a:rPr>
              <a:t>miliequivalentes</a:t>
            </a:r>
            <a:r>
              <a:rPr lang="es-MX" sz="2000" dirty="0">
                <a:solidFill>
                  <a:schemeClr val="bg1"/>
                </a:solidFill>
              </a:rPr>
              <a:t> por hora.</a:t>
            </a:r>
          </a:p>
        </p:txBody>
      </p:sp>
      <p:pic>
        <p:nvPicPr>
          <p:cNvPr id="2050" name="Picture 2" descr="Resultado de imagen para ph estoma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6084" y="2374614"/>
            <a:ext cx="5639625" cy="2493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05423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FUNCIONES DEL ÁCIDO CLORHÍDRICO</a:t>
            </a:r>
          </a:p>
        </p:txBody>
      </p:sp>
      <p:sp>
        <p:nvSpPr>
          <p:cNvPr id="4" name="CuadroTexto 3"/>
          <p:cNvSpPr txBox="1"/>
          <p:nvPr/>
        </p:nvSpPr>
        <p:spPr>
          <a:xfrm>
            <a:off x="421145" y="1337481"/>
            <a:ext cx="6974005" cy="2154436"/>
          </a:xfrm>
          <a:prstGeom prst="rect">
            <a:avLst/>
          </a:prstGeom>
          <a:noFill/>
        </p:spPr>
        <p:txBody>
          <a:bodyPr wrap="square" rtlCol="0">
            <a:spAutoFit/>
          </a:bodyPr>
          <a:lstStyle/>
          <a:p>
            <a:pPr marL="342900" lvl="0" indent="-342900">
              <a:buFont typeface="Arial" panose="020B0604020202020204" pitchFamily="34" charset="0"/>
              <a:buChar char="•"/>
            </a:pPr>
            <a:r>
              <a:rPr lang="es-MX" sz="2000" dirty="0">
                <a:solidFill>
                  <a:schemeClr val="bg1"/>
                </a:solidFill>
              </a:rPr>
              <a:t>Capacidad de disolver alimentos</a:t>
            </a:r>
          </a:p>
          <a:p>
            <a:pPr marL="342900" lvl="0" indent="-342900">
              <a:buFont typeface="Arial" panose="020B0604020202020204" pitchFamily="34" charset="0"/>
              <a:buChar char="•"/>
            </a:pPr>
            <a:r>
              <a:rPr lang="es-MX" sz="2000" dirty="0">
                <a:solidFill>
                  <a:schemeClr val="bg1"/>
                </a:solidFill>
              </a:rPr>
              <a:t>Capacidad corrosiva: Combare infecciones</a:t>
            </a:r>
          </a:p>
          <a:p>
            <a:pPr marL="342900" lvl="0" indent="-342900">
              <a:buFont typeface="Arial" panose="020B0604020202020204" pitchFamily="34" charset="0"/>
              <a:buChar char="•"/>
            </a:pPr>
            <a:r>
              <a:rPr lang="es-MX" sz="2000" dirty="0">
                <a:solidFill>
                  <a:schemeClr val="bg1"/>
                </a:solidFill>
              </a:rPr>
              <a:t>Ayuda al sistema inmune, Matando cualquier patógeno</a:t>
            </a:r>
          </a:p>
          <a:p>
            <a:pPr marL="342900" lvl="0" indent="-342900">
              <a:buFont typeface="Arial" panose="020B0604020202020204" pitchFamily="34" charset="0"/>
              <a:buChar char="•"/>
            </a:pPr>
            <a:r>
              <a:rPr lang="es-MX" sz="2000" dirty="0">
                <a:solidFill>
                  <a:schemeClr val="bg1"/>
                </a:solidFill>
              </a:rPr>
              <a:t>Activación de enzimas: Una de las proteínas en el HCL se usa para convertir a la enzima pepsinógeno en pepsina. </a:t>
            </a:r>
          </a:p>
          <a:p>
            <a:endParaRPr lang="es-MX" dirty="0"/>
          </a:p>
        </p:txBody>
      </p:sp>
      <p:pic>
        <p:nvPicPr>
          <p:cNvPr id="4098" name="Picture 2" descr="Hydrogen-chloride-3D-vdW-label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114" y="2880382"/>
            <a:ext cx="1937786" cy="1795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1652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FASES DE LA SECRECIÓN GASTRICA </a:t>
            </a:r>
          </a:p>
        </p:txBody>
      </p:sp>
      <p:sp>
        <p:nvSpPr>
          <p:cNvPr id="4" name="CuadroTexto 3"/>
          <p:cNvSpPr txBox="1"/>
          <p:nvPr/>
        </p:nvSpPr>
        <p:spPr>
          <a:xfrm>
            <a:off x="450375" y="1433015"/>
            <a:ext cx="7820167" cy="2769989"/>
          </a:xfrm>
          <a:prstGeom prst="rect">
            <a:avLst/>
          </a:prstGeom>
          <a:noFill/>
        </p:spPr>
        <p:txBody>
          <a:bodyPr wrap="square" rtlCol="0">
            <a:spAutoFit/>
          </a:bodyPr>
          <a:lstStyle/>
          <a:p>
            <a:pPr marL="285750" lvl="0" indent="-285750" algn="just">
              <a:buFont typeface="Arial" panose="020B0604020202020204" pitchFamily="34" charset="0"/>
              <a:buChar char="•"/>
            </a:pPr>
            <a:r>
              <a:rPr lang="es-MX" sz="2000" dirty="0">
                <a:solidFill>
                  <a:schemeClr val="bg1"/>
                </a:solidFill>
              </a:rPr>
              <a:t>Fase cefálica: Visión, tacto, apetito </a:t>
            </a:r>
          </a:p>
          <a:p>
            <a:pPr lvl="0" algn="just"/>
            <a:r>
              <a:rPr lang="es-MX" sz="2000" dirty="0">
                <a:solidFill>
                  <a:schemeClr val="bg1"/>
                </a:solidFill>
              </a:rPr>
              <a:t>Corteza o centro del apetito	Vago al estómago (20%)</a:t>
            </a:r>
          </a:p>
          <a:p>
            <a:pPr marL="285750" lvl="0" indent="-285750" algn="just">
              <a:buFont typeface="Arial" panose="020B0604020202020204" pitchFamily="34" charset="0"/>
              <a:buChar char="•"/>
            </a:pPr>
            <a:r>
              <a:rPr lang="es-MX" sz="2000" dirty="0">
                <a:solidFill>
                  <a:schemeClr val="bg1"/>
                </a:solidFill>
              </a:rPr>
              <a:t>Fase gástrica: </a:t>
            </a:r>
          </a:p>
          <a:p>
            <a:pPr lvl="1" algn="just"/>
            <a:r>
              <a:rPr lang="es-MX" sz="2000" dirty="0">
                <a:solidFill>
                  <a:schemeClr val="bg1"/>
                </a:solidFill>
              </a:rPr>
              <a:t>	1-reflejos Vago Vágales</a:t>
            </a:r>
          </a:p>
          <a:p>
            <a:pPr lvl="1" algn="just"/>
            <a:r>
              <a:rPr lang="es-MX" sz="2000" dirty="0">
                <a:solidFill>
                  <a:schemeClr val="bg1"/>
                </a:solidFill>
              </a:rPr>
              <a:t>	2-Reflejos entéricos locales</a:t>
            </a:r>
          </a:p>
          <a:p>
            <a:pPr lvl="1" algn="just"/>
            <a:r>
              <a:rPr lang="es-MX" sz="2000" dirty="0">
                <a:solidFill>
                  <a:schemeClr val="bg1"/>
                </a:solidFill>
              </a:rPr>
              <a:t>	3- Gastrina (70%) 1500 ml </a:t>
            </a:r>
          </a:p>
          <a:p>
            <a:pPr marL="285750" lvl="1" indent="-285750" algn="just">
              <a:buFont typeface="Arial" panose="020B0604020202020204" pitchFamily="34" charset="0"/>
              <a:buChar char="•"/>
            </a:pPr>
            <a:r>
              <a:rPr lang="es-MX" sz="2000" dirty="0">
                <a:solidFill>
                  <a:schemeClr val="bg1"/>
                </a:solidFill>
              </a:rPr>
              <a:t>Fase intestinal: Alimentos en la parte alta intestinal Gástrica de la mucosa duodenal o símiles</a:t>
            </a:r>
          </a:p>
          <a:p>
            <a:pPr lvl="1"/>
            <a:endParaRPr lang="es-MX" dirty="0"/>
          </a:p>
        </p:txBody>
      </p:sp>
    </p:spTree>
    <p:extLst>
      <p:ext uri="{BB962C8B-B14F-4D97-AF65-F5344CB8AC3E}">
        <p14:creationId xmlns:p14="http://schemas.microsoft.com/office/powerpoint/2010/main" val="3032058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623399" y="2649807"/>
            <a:ext cx="10536847" cy="758655"/>
          </a:xfrm>
        </p:spPr>
        <p:txBody>
          <a:bodyPr/>
          <a:lstStyle/>
          <a:p>
            <a:endParaRPr lang="es-MX" dirty="0"/>
          </a:p>
        </p:txBody>
      </p:sp>
      <p:pic>
        <p:nvPicPr>
          <p:cNvPr id="3074" name="Picture 2" descr="http://www.dfarmacia.com/ficheros/images/4/4v29n01/grande/4v29n01-13147511fig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675" y="615808"/>
            <a:ext cx="8245244" cy="4181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080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FASE CEFÁLICA</a:t>
            </a:r>
          </a:p>
        </p:txBody>
      </p:sp>
      <p:sp>
        <p:nvSpPr>
          <p:cNvPr id="3" name="CuadroTexto 2"/>
          <p:cNvSpPr txBox="1"/>
          <p:nvPr/>
        </p:nvSpPr>
        <p:spPr>
          <a:xfrm>
            <a:off x="469271" y="1187355"/>
            <a:ext cx="4094329" cy="3139321"/>
          </a:xfrm>
          <a:prstGeom prst="rect">
            <a:avLst/>
          </a:prstGeom>
          <a:noFill/>
        </p:spPr>
        <p:txBody>
          <a:bodyPr wrap="square" rtlCol="0">
            <a:spAutoFit/>
          </a:bodyPr>
          <a:lstStyle/>
          <a:p>
            <a:pPr marL="285750" indent="-285750">
              <a:buFont typeface="Arial" panose="020B0604020202020204" pitchFamily="34" charset="0"/>
              <a:buChar char="•"/>
            </a:pPr>
            <a:r>
              <a:rPr lang="es-MX" sz="1800" dirty="0">
                <a:solidFill>
                  <a:schemeClr val="bg1"/>
                </a:solidFill>
              </a:rPr>
              <a:t>Tiene lugar antes de la entrada del alimento al estómago, al empezar a ingerirlos</a:t>
            </a:r>
          </a:p>
          <a:p>
            <a:pPr marL="285750" indent="-285750">
              <a:buFont typeface="Arial" panose="020B0604020202020204" pitchFamily="34" charset="0"/>
              <a:buChar char="•"/>
            </a:pPr>
            <a:r>
              <a:rPr lang="es-MX" sz="1800" dirty="0">
                <a:solidFill>
                  <a:schemeClr val="bg1"/>
                </a:solidFill>
              </a:rPr>
              <a:t>Se debe a la visión, olor, el gusto de los alimentos (Cuanto mayor sea el apetito mayor el estímulo)</a:t>
            </a:r>
          </a:p>
          <a:p>
            <a:pPr marL="285750" indent="-285750">
              <a:buFont typeface="Arial" panose="020B0604020202020204" pitchFamily="34" charset="0"/>
              <a:buChar char="•"/>
            </a:pPr>
            <a:r>
              <a:rPr lang="es-MX" sz="1800" dirty="0">
                <a:solidFill>
                  <a:schemeClr val="bg1"/>
                </a:solidFill>
              </a:rPr>
              <a:t>La secreción gástrica se da en la corteza cerebral (Amígdala, hipotálamo)</a:t>
            </a:r>
          </a:p>
          <a:p>
            <a:pPr marL="285750" indent="-285750">
              <a:buFont typeface="Arial" panose="020B0604020202020204" pitchFamily="34" charset="0"/>
              <a:buChar char="•"/>
            </a:pPr>
            <a:r>
              <a:rPr lang="es-MX" sz="1800" dirty="0">
                <a:solidFill>
                  <a:schemeClr val="bg1"/>
                </a:solidFill>
              </a:rPr>
              <a:t>Esta fase aporta el 20% de la secreción gástrica</a:t>
            </a:r>
          </a:p>
        </p:txBody>
      </p:sp>
      <p:pic>
        <p:nvPicPr>
          <p:cNvPr id="5" name="Imagen 4"/>
          <p:cNvPicPr>
            <a:picLocks noChangeAspect="1"/>
          </p:cNvPicPr>
          <p:nvPr/>
        </p:nvPicPr>
        <p:blipFill>
          <a:blip r:embed="rId2"/>
          <a:stretch>
            <a:fillRect/>
          </a:stretch>
        </p:blipFill>
        <p:spPr>
          <a:xfrm>
            <a:off x="4759883" y="1233008"/>
            <a:ext cx="4064017" cy="3048013"/>
          </a:xfrm>
          <a:prstGeom prst="rect">
            <a:avLst/>
          </a:prstGeom>
        </p:spPr>
      </p:pic>
    </p:spTree>
    <p:extLst>
      <p:ext uri="{BB962C8B-B14F-4D97-AF65-F5344CB8AC3E}">
        <p14:creationId xmlns:p14="http://schemas.microsoft.com/office/powerpoint/2010/main" val="29134296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FASE GÁSTRICA</a:t>
            </a:r>
          </a:p>
        </p:txBody>
      </p:sp>
      <p:sp>
        <p:nvSpPr>
          <p:cNvPr id="3" name="CuadroTexto 2"/>
          <p:cNvSpPr txBox="1"/>
          <p:nvPr/>
        </p:nvSpPr>
        <p:spPr>
          <a:xfrm>
            <a:off x="410795" y="1378424"/>
            <a:ext cx="3901898" cy="2585323"/>
          </a:xfrm>
          <a:prstGeom prst="rect">
            <a:avLst/>
          </a:prstGeom>
          <a:noFill/>
        </p:spPr>
        <p:txBody>
          <a:bodyPr wrap="square" rtlCol="0">
            <a:spAutoFit/>
          </a:bodyPr>
          <a:lstStyle/>
          <a:p>
            <a:pPr marL="285750" indent="-285750">
              <a:buFont typeface="Arial" panose="020B0604020202020204" pitchFamily="34" charset="0"/>
              <a:buChar char="•"/>
            </a:pPr>
            <a:r>
              <a:rPr lang="es-MX" sz="1800" dirty="0">
                <a:solidFill>
                  <a:schemeClr val="bg1"/>
                </a:solidFill>
              </a:rPr>
              <a:t>Cuando los alimentos </a:t>
            </a:r>
            <a:r>
              <a:rPr lang="es-MX" sz="1800" dirty="0" err="1">
                <a:solidFill>
                  <a:schemeClr val="bg1"/>
                </a:solidFill>
              </a:rPr>
              <a:t>estran</a:t>
            </a:r>
            <a:r>
              <a:rPr lang="es-MX" sz="1800" dirty="0">
                <a:solidFill>
                  <a:schemeClr val="bg1"/>
                </a:solidFill>
              </a:rPr>
              <a:t> al estómago. Y excita.</a:t>
            </a:r>
          </a:p>
          <a:p>
            <a:pPr marL="285750" indent="-285750">
              <a:buFont typeface="Arial" panose="020B0604020202020204" pitchFamily="34" charset="0"/>
              <a:buChar char="•"/>
            </a:pPr>
            <a:r>
              <a:rPr lang="es-MX" sz="1800" dirty="0">
                <a:solidFill>
                  <a:schemeClr val="bg1"/>
                </a:solidFill>
              </a:rPr>
              <a:t>Los reflejos </a:t>
            </a:r>
            <a:r>
              <a:rPr lang="es-MX" sz="1800" dirty="0" err="1">
                <a:solidFill>
                  <a:schemeClr val="bg1"/>
                </a:solidFill>
              </a:rPr>
              <a:t>vagovagales</a:t>
            </a:r>
            <a:r>
              <a:rPr lang="es-MX" sz="1800" dirty="0">
                <a:solidFill>
                  <a:schemeClr val="bg1"/>
                </a:solidFill>
              </a:rPr>
              <a:t> largos del estómago al encéfalo y del encéfalo vuelve al estómago.</a:t>
            </a:r>
          </a:p>
          <a:p>
            <a:pPr marL="285750" indent="-285750">
              <a:buFont typeface="Arial" panose="020B0604020202020204" pitchFamily="34" charset="0"/>
              <a:buChar char="•"/>
            </a:pPr>
            <a:r>
              <a:rPr lang="es-MX" sz="1800" dirty="0">
                <a:solidFill>
                  <a:schemeClr val="bg1"/>
                </a:solidFill>
              </a:rPr>
              <a:t>Los reflejos entéricos locales.</a:t>
            </a:r>
          </a:p>
          <a:p>
            <a:pPr marL="285750" indent="-285750">
              <a:buFont typeface="Arial" panose="020B0604020202020204" pitchFamily="34" charset="0"/>
              <a:buChar char="•"/>
            </a:pPr>
            <a:r>
              <a:rPr lang="es-MX" sz="1800" dirty="0">
                <a:solidFill>
                  <a:schemeClr val="bg1"/>
                </a:solidFill>
              </a:rPr>
              <a:t>El mecanismo de la gastrina</a:t>
            </a:r>
          </a:p>
          <a:p>
            <a:pPr marL="285750" indent="-285750">
              <a:buFont typeface="Arial" panose="020B0604020202020204" pitchFamily="34" charset="0"/>
              <a:buChar char="•"/>
            </a:pPr>
            <a:r>
              <a:rPr lang="es-MX" sz="1800" dirty="0">
                <a:solidFill>
                  <a:schemeClr val="bg1"/>
                </a:solidFill>
              </a:rPr>
              <a:t>La fase gástrica aporta el 70% de la secreción de ácido</a:t>
            </a:r>
          </a:p>
        </p:txBody>
      </p:sp>
      <p:pic>
        <p:nvPicPr>
          <p:cNvPr id="4" name="Imagen 3"/>
          <p:cNvPicPr>
            <a:picLocks noChangeAspect="1"/>
          </p:cNvPicPr>
          <p:nvPr/>
        </p:nvPicPr>
        <p:blipFill>
          <a:blip r:embed="rId2"/>
          <a:stretch>
            <a:fillRect/>
          </a:stretch>
        </p:blipFill>
        <p:spPr>
          <a:xfrm>
            <a:off x="4568523" y="1119518"/>
            <a:ext cx="4255377" cy="3103133"/>
          </a:xfrm>
          <a:prstGeom prst="rect">
            <a:avLst/>
          </a:prstGeom>
        </p:spPr>
      </p:pic>
    </p:spTree>
    <p:extLst>
      <p:ext uri="{BB962C8B-B14F-4D97-AF65-F5344CB8AC3E}">
        <p14:creationId xmlns:p14="http://schemas.microsoft.com/office/powerpoint/2010/main" val="1439036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FASE INTESTINAL</a:t>
            </a:r>
          </a:p>
        </p:txBody>
      </p:sp>
      <p:sp>
        <p:nvSpPr>
          <p:cNvPr id="4" name="CuadroTexto 3"/>
          <p:cNvSpPr txBox="1"/>
          <p:nvPr/>
        </p:nvSpPr>
        <p:spPr>
          <a:xfrm>
            <a:off x="450376" y="1296537"/>
            <a:ext cx="2906973" cy="3785652"/>
          </a:xfrm>
          <a:prstGeom prst="rect">
            <a:avLst/>
          </a:prstGeom>
          <a:noFill/>
        </p:spPr>
        <p:txBody>
          <a:bodyPr wrap="square" rtlCol="0">
            <a:spAutoFit/>
          </a:bodyPr>
          <a:lstStyle/>
          <a:p>
            <a:pPr marL="285750" indent="-285750">
              <a:buFont typeface="Arial" panose="020B0604020202020204" pitchFamily="34" charset="0"/>
              <a:buChar char="•"/>
            </a:pPr>
            <a:r>
              <a:rPr lang="es-MX" sz="2400" dirty="0">
                <a:solidFill>
                  <a:schemeClr val="bg1"/>
                </a:solidFill>
              </a:rPr>
              <a:t>La presencia de alimentos en la parte proximal del intestino delgado, sobre todo en el duodeno, induce una secreción de pequeñas cantidades de jugo gástrico</a:t>
            </a:r>
          </a:p>
        </p:txBody>
      </p:sp>
      <p:pic>
        <p:nvPicPr>
          <p:cNvPr id="5" name="Imagen 4"/>
          <p:cNvPicPr>
            <a:picLocks noChangeAspect="1"/>
          </p:cNvPicPr>
          <p:nvPr/>
        </p:nvPicPr>
        <p:blipFill>
          <a:blip r:embed="rId2"/>
          <a:stretch>
            <a:fillRect/>
          </a:stretch>
        </p:blipFill>
        <p:spPr>
          <a:xfrm>
            <a:off x="3603009" y="1162429"/>
            <a:ext cx="5220891" cy="3919760"/>
          </a:xfrm>
          <a:prstGeom prst="rect">
            <a:avLst/>
          </a:prstGeom>
        </p:spPr>
      </p:pic>
    </p:spTree>
    <p:extLst>
      <p:ext uri="{BB962C8B-B14F-4D97-AF65-F5344CB8AC3E}">
        <p14:creationId xmlns:p14="http://schemas.microsoft.com/office/powerpoint/2010/main" val="3861927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sz="2400" dirty="0">
                <a:solidFill>
                  <a:schemeClr val="bg1"/>
                </a:solidFill>
              </a:rPr>
              <a:t>MOTILIDAD GASTRICA</a:t>
            </a:r>
          </a:p>
        </p:txBody>
      </p:sp>
      <p:sp>
        <p:nvSpPr>
          <p:cNvPr id="4" name="CuadroTexto 3"/>
          <p:cNvSpPr txBox="1"/>
          <p:nvPr/>
        </p:nvSpPr>
        <p:spPr>
          <a:xfrm>
            <a:off x="805217" y="1051175"/>
            <a:ext cx="3098043" cy="3262432"/>
          </a:xfrm>
          <a:prstGeom prst="rect">
            <a:avLst/>
          </a:prstGeom>
          <a:noFill/>
        </p:spPr>
        <p:txBody>
          <a:bodyPr wrap="square" rtlCol="0">
            <a:spAutoFit/>
          </a:bodyPr>
          <a:lstStyle/>
          <a:p>
            <a:pPr marL="285750" indent="-285750">
              <a:buFont typeface="Arial" panose="020B0604020202020204" pitchFamily="34" charset="0"/>
              <a:buChar char="•"/>
            </a:pPr>
            <a:r>
              <a:rPr lang="es-MX" sz="1600" dirty="0">
                <a:solidFill>
                  <a:schemeClr val="bg1"/>
                </a:solidFill>
              </a:rPr>
              <a:t>Es la acción fisiológica del aparato digestivo encargada de desplazar el contenido de la boca hacia el ano.</a:t>
            </a:r>
          </a:p>
          <a:p>
            <a:pPr marL="285750" indent="-285750">
              <a:buFont typeface="Arial" panose="020B0604020202020204" pitchFamily="34" charset="0"/>
              <a:buChar char="•"/>
            </a:pPr>
            <a:endParaRPr lang="es-MX" sz="1600" dirty="0">
              <a:solidFill>
                <a:schemeClr val="bg1"/>
              </a:solidFill>
            </a:endParaRPr>
          </a:p>
          <a:p>
            <a:pPr marL="285750" indent="-285750">
              <a:buFont typeface="Arial" panose="020B0604020202020204" pitchFamily="34" charset="0"/>
              <a:buChar char="•"/>
            </a:pPr>
            <a:r>
              <a:rPr lang="es-MX" sz="1600" dirty="0">
                <a:solidFill>
                  <a:schemeClr val="bg1"/>
                </a:solidFill>
              </a:rPr>
              <a:t>Movimientos de mezcla: </a:t>
            </a:r>
          </a:p>
          <a:p>
            <a:pPr marL="285750" indent="-285750">
              <a:buFont typeface="Arial" panose="020B0604020202020204" pitchFamily="34" charset="0"/>
              <a:buChar char="•"/>
            </a:pPr>
            <a:endParaRPr lang="es-MX" sz="1600" dirty="0">
              <a:solidFill>
                <a:schemeClr val="bg1"/>
              </a:solidFill>
            </a:endParaRPr>
          </a:p>
          <a:p>
            <a:r>
              <a:rPr lang="es-MX" sz="1600" dirty="0">
                <a:solidFill>
                  <a:schemeClr val="bg1"/>
                </a:solidFill>
              </a:rPr>
              <a:t>Segmentación Rítmica</a:t>
            </a:r>
          </a:p>
          <a:p>
            <a:endParaRPr lang="es-MX" sz="1600" dirty="0">
              <a:solidFill>
                <a:schemeClr val="bg1"/>
              </a:solidFill>
            </a:endParaRPr>
          </a:p>
          <a:p>
            <a:pPr marL="285750" indent="-285750">
              <a:buFont typeface="Arial" panose="020B0604020202020204" pitchFamily="34" charset="0"/>
              <a:buChar char="•"/>
            </a:pPr>
            <a:r>
              <a:rPr lang="es-MX" sz="1600" dirty="0">
                <a:solidFill>
                  <a:schemeClr val="bg1"/>
                </a:solidFill>
              </a:rPr>
              <a:t>Movimientos de propulsión: </a:t>
            </a:r>
          </a:p>
          <a:p>
            <a:endParaRPr lang="es-MX" sz="1600" dirty="0">
              <a:solidFill>
                <a:schemeClr val="bg1"/>
              </a:solidFill>
            </a:endParaRPr>
          </a:p>
          <a:p>
            <a:r>
              <a:rPr lang="es-MX" sz="1600" dirty="0">
                <a:solidFill>
                  <a:schemeClr val="bg1"/>
                </a:solidFill>
              </a:rPr>
              <a:t>Peristaltismo, Antiperistaltismo</a:t>
            </a:r>
          </a:p>
          <a:p>
            <a:endParaRPr lang="es-MX" sz="1200" dirty="0">
              <a:solidFill>
                <a:schemeClr val="bg1"/>
              </a:solidFill>
            </a:endParaRPr>
          </a:p>
        </p:txBody>
      </p:sp>
      <p:pic>
        <p:nvPicPr>
          <p:cNvPr id="5" name="Imagen 4"/>
          <p:cNvPicPr>
            <a:picLocks noChangeAspect="1"/>
          </p:cNvPicPr>
          <p:nvPr/>
        </p:nvPicPr>
        <p:blipFill>
          <a:blip r:embed="rId2"/>
          <a:stretch>
            <a:fillRect/>
          </a:stretch>
        </p:blipFill>
        <p:spPr>
          <a:xfrm>
            <a:off x="4388479" y="1051175"/>
            <a:ext cx="4791517" cy="3597393"/>
          </a:xfrm>
          <a:prstGeom prst="rect">
            <a:avLst/>
          </a:prstGeom>
        </p:spPr>
      </p:pic>
    </p:spTree>
    <p:extLst>
      <p:ext uri="{BB962C8B-B14F-4D97-AF65-F5344CB8AC3E}">
        <p14:creationId xmlns:p14="http://schemas.microsoft.com/office/powerpoint/2010/main" val="9990100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ALMACENAMIENTO DEL BOLO ALIMENTICIO </a:t>
            </a:r>
          </a:p>
        </p:txBody>
      </p:sp>
      <p:sp>
        <p:nvSpPr>
          <p:cNvPr id="3" name="CuadroTexto 2"/>
          <p:cNvSpPr txBox="1"/>
          <p:nvPr/>
        </p:nvSpPr>
        <p:spPr>
          <a:xfrm>
            <a:off x="714932" y="1624083"/>
            <a:ext cx="3556818" cy="2031325"/>
          </a:xfrm>
          <a:prstGeom prst="rect">
            <a:avLst/>
          </a:prstGeom>
          <a:noFill/>
        </p:spPr>
        <p:txBody>
          <a:bodyPr wrap="square" rtlCol="0">
            <a:spAutoFit/>
          </a:bodyPr>
          <a:lstStyle/>
          <a:p>
            <a:r>
              <a:rPr lang="es-MX" sz="1800" dirty="0">
                <a:solidFill>
                  <a:schemeClr val="bg1"/>
                </a:solidFill>
              </a:rPr>
              <a:t>El almacenamiento temporal del bolo alimenticio se va a localizar en el estomago.</a:t>
            </a:r>
          </a:p>
          <a:p>
            <a:endParaRPr lang="es-MX" sz="1800" dirty="0">
              <a:solidFill>
                <a:schemeClr val="bg1"/>
              </a:solidFill>
            </a:endParaRPr>
          </a:p>
          <a:p>
            <a:r>
              <a:rPr lang="es-MX" sz="1800" dirty="0">
                <a:solidFill>
                  <a:schemeClr val="bg1"/>
                </a:solidFill>
              </a:rPr>
              <a:t>Donde esperará el proceso para pasar a ser QUIMO, Mediante la degradación del mismo.</a:t>
            </a:r>
          </a:p>
        </p:txBody>
      </p:sp>
      <p:pic>
        <p:nvPicPr>
          <p:cNvPr id="5" name="Imagen 4"/>
          <p:cNvPicPr>
            <a:picLocks noChangeAspect="1"/>
          </p:cNvPicPr>
          <p:nvPr/>
        </p:nvPicPr>
        <p:blipFill>
          <a:blip r:embed="rId2"/>
          <a:stretch>
            <a:fillRect/>
          </a:stretch>
        </p:blipFill>
        <p:spPr>
          <a:xfrm>
            <a:off x="4730584" y="1624083"/>
            <a:ext cx="3880960" cy="2906974"/>
          </a:xfrm>
          <a:prstGeom prst="rect">
            <a:avLst/>
          </a:prstGeom>
        </p:spPr>
      </p:pic>
    </p:spTree>
    <p:extLst>
      <p:ext uri="{BB962C8B-B14F-4D97-AF65-F5344CB8AC3E}">
        <p14:creationId xmlns:p14="http://schemas.microsoft.com/office/powerpoint/2010/main" val="52887790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MOVIMIENTOS DE MEZCLA</a:t>
            </a: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04793" y="1582895"/>
            <a:ext cx="3474931" cy="3219899"/>
          </a:xfrm>
          <a:prstGeom prst="rect">
            <a:avLst/>
          </a:prstGeom>
        </p:spPr>
      </p:pic>
      <p:sp>
        <p:nvSpPr>
          <p:cNvPr id="4" name="CuadroTexto 3"/>
          <p:cNvSpPr txBox="1"/>
          <p:nvPr/>
        </p:nvSpPr>
        <p:spPr>
          <a:xfrm>
            <a:off x="573206" y="1269242"/>
            <a:ext cx="3998794" cy="3847207"/>
          </a:xfrm>
          <a:prstGeom prst="rect">
            <a:avLst/>
          </a:prstGeom>
          <a:noFill/>
        </p:spPr>
        <p:txBody>
          <a:bodyPr wrap="square" rtlCol="0">
            <a:spAutoFit/>
          </a:bodyPr>
          <a:lstStyle/>
          <a:p>
            <a:pPr marL="285750" lvl="0" indent="-285750">
              <a:buFont typeface="Arial" panose="020B0604020202020204" pitchFamily="34" charset="0"/>
              <a:buChar char="•"/>
            </a:pPr>
            <a:r>
              <a:rPr lang="es-MX" sz="1800" dirty="0">
                <a:solidFill>
                  <a:schemeClr val="bg1"/>
                </a:solidFill>
              </a:rPr>
              <a:t>Estos movimientos son diferentes a las distintas regiones del tubo digestivo </a:t>
            </a:r>
          </a:p>
          <a:p>
            <a:pPr marL="285750" lvl="0" indent="-285750">
              <a:buFont typeface="Arial" panose="020B0604020202020204" pitchFamily="34" charset="0"/>
              <a:buChar char="•"/>
            </a:pPr>
            <a:r>
              <a:rPr lang="es-MX" sz="1800" dirty="0">
                <a:solidFill>
                  <a:schemeClr val="bg1"/>
                </a:solidFill>
              </a:rPr>
              <a:t>En algunas zonas, como en los esfínteres las contracciones peristálticas amasan en contenido intestinal</a:t>
            </a:r>
          </a:p>
          <a:p>
            <a:pPr marL="285750" lvl="0" indent="-285750">
              <a:buFont typeface="Arial" panose="020B0604020202020204" pitchFamily="34" charset="0"/>
              <a:buChar char="•"/>
            </a:pPr>
            <a:r>
              <a:rPr lang="es-MX" sz="1800" dirty="0">
                <a:solidFill>
                  <a:schemeClr val="bg1"/>
                </a:solidFill>
              </a:rPr>
              <a:t>En otras aparecen contracciones locales de contrición que duran de 5 a 30 seg. Y con ello se logra trocear y desmenuzar el contenido intestinal</a:t>
            </a:r>
          </a:p>
          <a:p>
            <a:r>
              <a:rPr lang="es-MX" dirty="0">
                <a:solidFill>
                  <a:schemeClr val="bg1"/>
                </a:solidFill>
              </a:rPr>
              <a:t> </a:t>
            </a:r>
          </a:p>
          <a:p>
            <a:endParaRPr lang="es-MX" dirty="0">
              <a:solidFill>
                <a:schemeClr val="bg1"/>
              </a:solidFill>
            </a:endParaRPr>
          </a:p>
        </p:txBody>
      </p:sp>
    </p:spTree>
    <p:extLst>
      <p:ext uri="{BB962C8B-B14F-4D97-AF65-F5344CB8AC3E}">
        <p14:creationId xmlns:p14="http://schemas.microsoft.com/office/powerpoint/2010/main" val="188660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283098" y="712150"/>
            <a:ext cx="8480400" cy="3835500"/>
          </a:xfrm>
          <a:prstGeom prst="rect">
            <a:avLst/>
          </a:prstGeom>
        </p:spPr>
        <p:txBody>
          <a:bodyPr wrap="square" lIns="91425" tIns="91425" rIns="91425" bIns="91425" anchor="ctr" anchorCtr="0">
            <a:noAutofit/>
          </a:bodyPr>
          <a:lstStyle/>
          <a:p>
            <a:pPr lvl="0">
              <a:spcBef>
                <a:spcPts val="0"/>
              </a:spcBef>
              <a:buNone/>
            </a:pPr>
            <a:r>
              <a:rPr lang="es-419" sz="3000"/>
              <a:t>En el estómago existen diferentes tipos de células que participan en la secreción del jugo gástrico constituido principalmente H2O, mucina, ácido clorhídrico, y pepsin.</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solidFill>
                  <a:schemeClr val="bg1"/>
                </a:solidFill>
              </a:rPr>
              <a:t>VACIAMIENTO GASTRICO</a:t>
            </a:r>
          </a:p>
        </p:txBody>
      </p:sp>
      <p:sp>
        <p:nvSpPr>
          <p:cNvPr id="3" name="CuadroTexto 2"/>
          <p:cNvSpPr txBox="1"/>
          <p:nvPr/>
        </p:nvSpPr>
        <p:spPr>
          <a:xfrm>
            <a:off x="682389" y="1678675"/>
            <a:ext cx="2852382" cy="2308324"/>
          </a:xfrm>
          <a:prstGeom prst="rect">
            <a:avLst/>
          </a:prstGeom>
          <a:noFill/>
        </p:spPr>
        <p:txBody>
          <a:bodyPr wrap="square" rtlCol="0">
            <a:spAutoFit/>
          </a:bodyPr>
          <a:lstStyle/>
          <a:p>
            <a:r>
              <a:rPr lang="es-MX" sz="1800" dirty="0">
                <a:solidFill>
                  <a:schemeClr val="bg1"/>
                </a:solidFill>
              </a:rPr>
              <a:t>También conocido como vaciado gástrico, es un proceso fisiológico que se da en el estómago, y consiste en la eliminación del contenido estomacal luego del llenado gástrico hacia el duodeno.</a:t>
            </a:r>
          </a:p>
        </p:txBody>
      </p:sp>
      <p:pic>
        <p:nvPicPr>
          <p:cNvPr id="4" name="Imagen 3"/>
          <p:cNvPicPr>
            <a:picLocks noChangeAspect="1"/>
          </p:cNvPicPr>
          <p:nvPr/>
        </p:nvPicPr>
        <p:blipFill>
          <a:blip r:embed="rId2"/>
          <a:stretch>
            <a:fillRect/>
          </a:stretch>
        </p:blipFill>
        <p:spPr>
          <a:xfrm>
            <a:off x="5464351" y="411575"/>
            <a:ext cx="3092795" cy="4554844"/>
          </a:xfrm>
          <a:prstGeom prst="rect">
            <a:avLst/>
          </a:prstGeom>
        </p:spPr>
      </p:pic>
    </p:spTree>
    <p:extLst>
      <p:ext uri="{BB962C8B-B14F-4D97-AF65-F5344CB8AC3E}">
        <p14:creationId xmlns:p14="http://schemas.microsoft.com/office/powerpoint/2010/main" val="976407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RECEPTORES GASTRICOS</a:t>
            </a:r>
          </a:p>
        </p:txBody>
      </p:sp>
      <p:sp>
        <p:nvSpPr>
          <p:cNvPr id="3" name="CuadroTexto 2"/>
          <p:cNvSpPr txBox="1"/>
          <p:nvPr/>
        </p:nvSpPr>
        <p:spPr>
          <a:xfrm>
            <a:off x="409432" y="1080849"/>
            <a:ext cx="3575715" cy="4062651"/>
          </a:xfrm>
          <a:prstGeom prst="rect">
            <a:avLst/>
          </a:prstGeom>
          <a:noFill/>
        </p:spPr>
        <p:txBody>
          <a:bodyPr wrap="square" rtlCol="0">
            <a:spAutoFit/>
          </a:bodyPr>
          <a:lstStyle/>
          <a:p>
            <a:r>
              <a:rPr lang="es-MX" sz="2400" dirty="0">
                <a:solidFill>
                  <a:schemeClr val="bg1"/>
                </a:solidFill>
              </a:rPr>
              <a:t>La histamina </a:t>
            </a:r>
          </a:p>
          <a:p>
            <a:pPr marL="285750" indent="-285750">
              <a:buFont typeface="Arial" panose="020B0604020202020204" pitchFamily="34" charset="0"/>
              <a:buChar char="•"/>
            </a:pPr>
            <a:r>
              <a:rPr lang="es-MX" sz="1800" dirty="0">
                <a:solidFill>
                  <a:schemeClr val="bg1"/>
                </a:solidFill>
              </a:rPr>
              <a:t>Es un potente secretagogo gástrico y desencadena excreción abundante de ácido por las células parietales, al actuar en los receptores H2. También aumenta la producción de pepsinogeno y factor intrínseco. Sin embargo la secreción de ácido también se produce por estimulación del neumogástrico (vago) y por la hormona entérica gastrina</a:t>
            </a:r>
          </a:p>
        </p:txBody>
      </p:sp>
      <p:sp>
        <p:nvSpPr>
          <p:cNvPr id="4" name="CuadroTexto 3"/>
          <p:cNvSpPr txBox="1"/>
          <p:nvPr/>
        </p:nvSpPr>
        <p:spPr>
          <a:xfrm>
            <a:off x="4435522" y="1255594"/>
            <a:ext cx="3603009" cy="2862322"/>
          </a:xfrm>
          <a:prstGeom prst="rect">
            <a:avLst/>
          </a:prstGeom>
          <a:noFill/>
        </p:spPr>
        <p:txBody>
          <a:bodyPr wrap="square" rtlCol="0">
            <a:spAutoFit/>
          </a:bodyPr>
          <a:lstStyle/>
          <a:p>
            <a:r>
              <a:rPr lang="es-MX" sz="1800" dirty="0">
                <a:solidFill>
                  <a:schemeClr val="bg1"/>
                </a:solidFill>
              </a:rPr>
              <a:t>Colinérgico</a:t>
            </a:r>
          </a:p>
          <a:p>
            <a:pPr marL="285750" indent="-285750">
              <a:buFont typeface="Arial" panose="020B0604020202020204" pitchFamily="34" charset="0"/>
              <a:buChar char="•"/>
            </a:pPr>
            <a:r>
              <a:rPr lang="es-MX" sz="1800" dirty="0">
                <a:solidFill>
                  <a:schemeClr val="bg1"/>
                </a:solidFill>
              </a:rPr>
              <a:t> tipo </a:t>
            </a:r>
            <a:r>
              <a:rPr lang="es-MX" sz="1800" dirty="0" err="1">
                <a:solidFill>
                  <a:schemeClr val="bg1"/>
                </a:solidFill>
              </a:rPr>
              <a:t>muscarínico</a:t>
            </a:r>
            <a:r>
              <a:rPr lang="es-MX" sz="1800" dirty="0">
                <a:solidFill>
                  <a:schemeClr val="bg1"/>
                </a:solidFill>
              </a:rPr>
              <a:t> (M-3) para la acetilcolina liberada por las neuronas </a:t>
            </a:r>
            <a:r>
              <a:rPr lang="es-MX" sz="1800" dirty="0" err="1">
                <a:solidFill>
                  <a:schemeClr val="bg1"/>
                </a:solidFill>
              </a:rPr>
              <a:t>preganglionares</a:t>
            </a:r>
            <a:endParaRPr lang="es-MX" sz="1800" dirty="0">
              <a:solidFill>
                <a:schemeClr val="bg1"/>
              </a:solidFill>
            </a:endParaRPr>
          </a:p>
          <a:p>
            <a:pPr marL="285750" indent="-285750">
              <a:buFont typeface="Arial" panose="020B0604020202020204" pitchFamily="34" charset="0"/>
              <a:buChar char="•"/>
            </a:pPr>
            <a:endParaRPr lang="es-MX" sz="1800" dirty="0">
              <a:solidFill>
                <a:schemeClr val="bg1"/>
              </a:solidFill>
            </a:endParaRPr>
          </a:p>
          <a:p>
            <a:pPr marL="285750" indent="-285750">
              <a:buFont typeface="Arial" panose="020B0604020202020204" pitchFamily="34" charset="0"/>
              <a:buChar char="•"/>
            </a:pPr>
            <a:endParaRPr lang="es-MX" sz="1800" dirty="0">
              <a:solidFill>
                <a:schemeClr val="bg1"/>
              </a:solidFill>
            </a:endParaRPr>
          </a:p>
          <a:p>
            <a:r>
              <a:rPr lang="es-MX" sz="1800" dirty="0">
                <a:solidFill>
                  <a:schemeClr val="bg1"/>
                </a:solidFill>
              </a:rPr>
              <a:t> Tipo </a:t>
            </a:r>
            <a:r>
              <a:rPr lang="es-MX" sz="1800" dirty="0" err="1">
                <a:solidFill>
                  <a:schemeClr val="bg1"/>
                </a:solidFill>
              </a:rPr>
              <a:t>Colecistoquinina</a:t>
            </a:r>
            <a:r>
              <a:rPr lang="es-MX" sz="1800" dirty="0">
                <a:solidFill>
                  <a:schemeClr val="bg1"/>
                </a:solidFill>
              </a:rPr>
              <a:t> (CCK-8)</a:t>
            </a:r>
          </a:p>
          <a:p>
            <a:pPr marL="285750" indent="-285750">
              <a:buFont typeface="Arial" panose="020B0604020202020204" pitchFamily="34" charset="0"/>
              <a:buChar char="•"/>
            </a:pPr>
            <a:r>
              <a:rPr lang="es-MX" sz="1800" dirty="0">
                <a:solidFill>
                  <a:schemeClr val="bg1"/>
                </a:solidFill>
              </a:rPr>
              <a:t> para la gastrina liberada por las células G pilóricas y duodenales.</a:t>
            </a:r>
          </a:p>
        </p:txBody>
      </p:sp>
    </p:spTree>
    <p:extLst>
      <p:ext uri="{BB962C8B-B14F-4D97-AF65-F5344CB8AC3E}">
        <p14:creationId xmlns:p14="http://schemas.microsoft.com/office/powerpoint/2010/main" val="5275201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GASTRODUODENALES</a:t>
            </a:r>
          </a:p>
        </p:txBody>
      </p:sp>
      <p:sp>
        <p:nvSpPr>
          <p:cNvPr id="3" name="CuadroTexto 2"/>
          <p:cNvSpPr txBox="1"/>
          <p:nvPr/>
        </p:nvSpPr>
        <p:spPr>
          <a:xfrm>
            <a:off x="627797" y="1456509"/>
            <a:ext cx="3261815" cy="2585323"/>
          </a:xfrm>
          <a:prstGeom prst="rect">
            <a:avLst/>
          </a:prstGeom>
          <a:noFill/>
        </p:spPr>
        <p:txBody>
          <a:bodyPr wrap="square" rtlCol="0">
            <a:spAutoFit/>
          </a:bodyPr>
          <a:lstStyle/>
          <a:p>
            <a:r>
              <a:rPr lang="es-MX" sz="2400" dirty="0">
                <a:solidFill>
                  <a:schemeClr val="bg1"/>
                </a:solidFill>
              </a:rPr>
              <a:t>Produce movimientos intestinales en respuesta a la entrada de alimentos en el estómago.</a:t>
            </a:r>
          </a:p>
          <a:p>
            <a:r>
              <a:rPr lang="es-MX" sz="2400" dirty="0">
                <a:solidFill>
                  <a:schemeClr val="bg1"/>
                </a:solidFill>
              </a:rPr>
              <a:t>Sensación de vació</a:t>
            </a:r>
          </a:p>
          <a:p>
            <a:endParaRPr lang="es-MX" sz="1800" dirty="0"/>
          </a:p>
        </p:txBody>
      </p:sp>
      <p:pic>
        <p:nvPicPr>
          <p:cNvPr id="4" name="Imagen 3"/>
          <p:cNvPicPr>
            <a:picLocks noChangeAspect="1"/>
          </p:cNvPicPr>
          <p:nvPr/>
        </p:nvPicPr>
        <p:blipFill>
          <a:blip r:embed="rId2"/>
          <a:stretch>
            <a:fillRect/>
          </a:stretch>
        </p:blipFill>
        <p:spPr>
          <a:xfrm>
            <a:off x="4635574" y="1320421"/>
            <a:ext cx="2609850" cy="2857500"/>
          </a:xfrm>
          <a:prstGeom prst="rect">
            <a:avLst/>
          </a:prstGeom>
        </p:spPr>
      </p:pic>
    </p:spTree>
    <p:extLst>
      <p:ext uri="{BB962C8B-B14F-4D97-AF65-F5344CB8AC3E}">
        <p14:creationId xmlns:p14="http://schemas.microsoft.com/office/powerpoint/2010/main" val="10013881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GASTROYEYUNAL</a:t>
            </a:r>
          </a:p>
        </p:txBody>
      </p:sp>
      <p:pic>
        <p:nvPicPr>
          <p:cNvPr id="3" name="Imagen 2"/>
          <p:cNvPicPr>
            <a:picLocks noChangeAspect="1"/>
          </p:cNvPicPr>
          <p:nvPr/>
        </p:nvPicPr>
        <p:blipFill>
          <a:blip r:embed="rId2"/>
          <a:stretch>
            <a:fillRect/>
          </a:stretch>
        </p:blipFill>
        <p:spPr>
          <a:xfrm>
            <a:off x="1895497" y="2129406"/>
            <a:ext cx="5336205" cy="2428945"/>
          </a:xfrm>
          <a:prstGeom prst="rect">
            <a:avLst/>
          </a:prstGeom>
        </p:spPr>
      </p:pic>
    </p:spTree>
    <p:extLst>
      <p:ext uri="{BB962C8B-B14F-4D97-AF65-F5344CB8AC3E}">
        <p14:creationId xmlns:p14="http://schemas.microsoft.com/office/powerpoint/2010/main" val="19890906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GASTROILEAL</a:t>
            </a:r>
          </a:p>
        </p:txBody>
      </p:sp>
      <p:sp>
        <p:nvSpPr>
          <p:cNvPr id="3" name="CuadroTexto 2"/>
          <p:cNvSpPr txBox="1"/>
          <p:nvPr/>
        </p:nvSpPr>
        <p:spPr>
          <a:xfrm>
            <a:off x="303300" y="1201003"/>
            <a:ext cx="4031440" cy="3785652"/>
          </a:xfrm>
          <a:prstGeom prst="rect">
            <a:avLst/>
          </a:prstGeom>
          <a:noFill/>
        </p:spPr>
        <p:txBody>
          <a:bodyPr wrap="square" rtlCol="0">
            <a:spAutoFit/>
          </a:bodyPr>
          <a:lstStyle/>
          <a:p>
            <a:r>
              <a:rPr lang="es-MX" sz="2000" dirty="0">
                <a:solidFill>
                  <a:schemeClr val="bg1"/>
                </a:solidFill>
              </a:rPr>
              <a:t>El reflejo </a:t>
            </a:r>
            <a:r>
              <a:rPr lang="es-MX" sz="2000" dirty="0" err="1">
                <a:solidFill>
                  <a:schemeClr val="bg1"/>
                </a:solidFill>
              </a:rPr>
              <a:t>gastroileral</a:t>
            </a:r>
            <a:r>
              <a:rPr lang="es-MX" sz="2000" dirty="0">
                <a:solidFill>
                  <a:schemeClr val="bg1"/>
                </a:solidFill>
              </a:rPr>
              <a:t> es estimulado por la presencia de alimento en el estómago y el peristaltismo gástrico. La iniciación del reflejo causa peristaltismo en el íleon y la apertura de la válvula ileocecal (que permite el vaciado del contenido </a:t>
            </a:r>
            <a:r>
              <a:rPr lang="es-MX" sz="2000" dirty="0" err="1">
                <a:solidFill>
                  <a:schemeClr val="bg1"/>
                </a:solidFill>
              </a:rPr>
              <a:t>ileal</a:t>
            </a:r>
            <a:r>
              <a:rPr lang="es-MX" sz="2000" dirty="0">
                <a:solidFill>
                  <a:schemeClr val="bg1"/>
                </a:solidFill>
              </a:rPr>
              <a:t> en el intestino grueso o colon). Esto a su vez estimula el peristaltismo del colon y el deseo de defecar.</a:t>
            </a:r>
          </a:p>
        </p:txBody>
      </p:sp>
      <p:pic>
        <p:nvPicPr>
          <p:cNvPr id="4" name="Imagen 3"/>
          <p:cNvPicPr>
            <a:picLocks noChangeAspect="1"/>
          </p:cNvPicPr>
          <p:nvPr/>
        </p:nvPicPr>
        <p:blipFill>
          <a:blip r:embed="rId2"/>
          <a:stretch>
            <a:fillRect/>
          </a:stretch>
        </p:blipFill>
        <p:spPr>
          <a:xfrm>
            <a:off x="4672510" y="1643150"/>
            <a:ext cx="3864438" cy="2901357"/>
          </a:xfrm>
          <a:prstGeom prst="rect">
            <a:avLst/>
          </a:prstGeom>
        </p:spPr>
      </p:pic>
    </p:spTree>
    <p:extLst>
      <p:ext uri="{BB962C8B-B14F-4D97-AF65-F5344CB8AC3E}">
        <p14:creationId xmlns:p14="http://schemas.microsoft.com/office/powerpoint/2010/main" val="1510796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a:t>GASTROCÓLICO</a:t>
            </a:r>
            <a:endParaRPr lang="es-MX" dirty="0"/>
          </a:p>
        </p:txBody>
      </p:sp>
      <p:pic>
        <p:nvPicPr>
          <p:cNvPr id="4" name="Imagen 3"/>
          <p:cNvPicPr>
            <a:picLocks noChangeAspect="1"/>
          </p:cNvPicPr>
          <p:nvPr/>
        </p:nvPicPr>
        <p:blipFill>
          <a:blip r:embed="rId2"/>
          <a:stretch>
            <a:fillRect/>
          </a:stretch>
        </p:blipFill>
        <p:spPr>
          <a:xfrm>
            <a:off x="6072897" y="1766461"/>
            <a:ext cx="2047875" cy="2238375"/>
          </a:xfrm>
          <a:prstGeom prst="rect">
            <a:avLst/>
          </a:prstGeom>
        </p:spPr>
      </p:pic>
      <p:sp>
        <p:nvSpPr>
          <p:cNvPr id="5" name="CuadroTexto 4"/>
          <p:cNvSpPr txBox="1"/>
          <p:nvPr/>
        </p:nvSpPr>
        <p:spPr>
          <a:xfrm>
            <a:off x="873457" y="1337481"/>
            <a:ext cx="4544704" cy="2862322"/>
          </a:xfrm>
          <a:prstGeom prst="rect">
            <a:avLst/>
          </a:prstGeom>
          <a:noFill/>
        </p:spPr>
        <p:txBody>
          <a:bodyPr wrap="square" rtlCol="0">
            <a:spAutoFit/>
          </a:bodyPr>
          <a:lstStyle/>
          <a:p>
            <a:r>
              <a:rPr lang="es-MX" sz="1800" dirty="0">
                <a:solidFill>
                  <a:schemeClr val="bg1"/>
                </a:solidFill>
              </a:rPr>
              <a:t>El reflejo </a:t>
            </a:r>
            <a:r>
              <a:rPr lang="es-MX" sz="1800" dirty="0" err="1">
                <a:solidFill>
                  <a:schemeClr val="bg1"/>
                </a:solidFill>
              </a:rPr>
              <a:t>gastrocólico</a:t>
            </a:r>
            <a:r>
              <a:rPr lang="es-MX" sz="1800" dirty="0">
                <a:solidFill>
                  <a:schemeClr val="bg1"/>
                </a:solidFill>
              </a:rPr>
              <a:t> o respuesta </a:t>
            </a:r>
            <a:r>
              <a:rPr lang="es-MX" sz="1800" dirty="0" err="1">
                <a:solidFill>
                  <a:schemeClr val="bg1"/>
                </a:solidFill>
              </a:rPr>
              <a:t>gastrocólica</a:t>
            </a:r>
            <a:r>
              <a:rPr lang="es-MX" sz="1800" dirty="0">
                <a:solidFill>
                  <a:schemeClr val="bg1"/>
                </a:solidFill>
              </a:rPr>
              <a:t> es un reflejo fisiológico que cuando los alimentos llegan a un estómago vacío, provocando movimientos peristálticos en el tracto gastrointestinal (especialmente el </a:t>
            </a:r>
            <a:r>
              <a:rPr lang="es-MX" sz="1800" dirty="0" err="1">
                <a:solidFill>
                  <a:schemeClr val="bg1"/>
                </a:solidFill>
              </a:rPr>
              <a:t>cólon</a:t>
            </a:r>
            <a:r>
              <a:rPr lang="es-MX" sz="1800" dirty="0">
                <a:solidFill>
                  <a:schemeClr val="bg1"/>
                </a:solidFill>
              </a:rPr>
              <a:t>).</a:t>
            </a:r>
          </a:p>
          <a:p>
            <a:endParaRPr lang="es-MX" sz="1800" dirty="0">
              <a:solidFill>
                <a:schemeClr val="bg1"/>
              </a:solidFill>
            </a:endParaRPr>
          </a:p>
          <a:p>
            <a:r>
              <a:rPr lang="es-MX" sz="1800" dirty="0">
                <a:solidFill>
                  <a:schemeClr val="bg1"/>
                </a:solidFill>
              </a:rPr>
              <a:t>Este reflejo es el responsable del aumento de la necesidad de defecar que se produce a veces después de comer.</a:t>
            </a:r>
          </a:p>
        </p:txBody>
      </p:sp>
    </p:spTree>
    <p:extLst>
      <p:ext uri="{BB962C8B-B14F-4D97-AF65-F5344CB8AC3E}">
        <p14:creationId xmlns:p14="http://schemas.microsoft.com/office/powerpoint/2010/main" val="6534300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solidFill>
                  <a:schemeClr val="bg1"/>
                </a:solidFill>
              </a:rPr>
              <a:t>FISIOPATOLOGÍAS DE ESTÓMAGO</a:t>
            </a:r>
          </a:p>
        </p:txBody>
      </p:sp>
      <p:sp>
        <p:nvSpPr>
          <p:cNvPr id="3" name="CuadroTexto 2"/>
          <p:cNvSpPr txBox="1"/>
          <p:nvPr/>
        </p:nvSpPr>
        <p:spPr>
          <a:xfrm>
            <a:off x="887104" y="1051175"/>
            <a:ext cx="3480179" cy="4247317"/>
          </a:xfrm>
          <a:prstGeom prst="rect">
            <a:avLst/>
          </a:prstGeom>
          <a:noFill/>
        </p:spPr>
        <p:txBody>
          <a:bodyPr wrap="square" rtlCol="0">
            <a:spAutoFit/>
          </a:bodyPr>
          <a:lstStyle/>
          <a:p>
            <a:r>
              <a:rPr lang="es-MX" sz="2800" dirty="0">
                <a:solidFill>
                  <a:schemeClr val="bg1"/>
                </a:solidFill>
              </a:rPr>
              <a:t>•Vómito</a:t>
            </a:r>
          </a:p>
          <a:p>
            <a:r>
              <a:rPr lang="es-MX" sz="2800" dirty="0">
                <a:solidFill>
                  <a:schemeClr val="bg1"/>
                </a:solidFill>
              </a:rPr>
              <a:t>•Dolor Gástrico</a:t>
            </a:r>
          </a:p>
          <a:p>
            <a:r>
              <a:rPr lang="es-MX" sz="2800" dirty="0">
                <a:solidFill>
                  <a:schemeClr val="bg1"/>
                </a:solidFill>
              </a:rPr>
              <a:t>•Dispepsias</a:t>
            </a:r>
          </a:p>
          <a:p>
            <a:r>
              <a:rPr lang="es-MX" sz="2800" dirty="0">
                <a:solidFill>
                  <a:schemeClr val="bg1"/>
                </a:solidFill>
              </a:rPr>
              <a:t>•Trastornos de la motilidad gástrica</a:t>
            </a:r>
          </a:p>
          <a:p>
            <a:r>
              <a:rPr lang="es-MX" sz="2800" dirty="0">
                <a:solidFill>
                  <a:schemeClr val="bg1"/>
                </a:solidFill>
              </a:rPr>
              <a:t>•Alteraciones de la secreción ácida </a:t>
            </a:r>
          </a:p>
          <a:p>
            <a:r>
              <a:rPr lang="es-MX" sz="2800" dirty="0">
                <a:solidFill>
                  <a:schemeClr val="bg1"/>
                </a:solidFill>
              </a:rPr>
              <a:t>•Gastritis (Crónica, Aguda, especifica)</a:t>
            </a:r>
          </a:p>
          <a:p>
            <a:endParaRPr lang="es-MX" sz="2000" dirty="0"/>
          </a:p>
        </p:txBody>
      </p:sp>
    </p:spTree>
    <p:extLst>
      <p:ext uri="{BB962C8B-B14F-4D97-AF65-F5344CB8AC3E}">
        <p14:creationId xmlns:p14="http://schemas.microsoft.com/office/powerpoint/2010/main" val="35230351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BIBLIOGRAFÍA</a:t>
            </a:r>
          </a:p>
        </p:txBody>
      </p:sp>
      <p:sp>
        <p:nvSpPr>
          <p:cNvPr id="3" name="CuadroTexto 2"/>
          <p:cNvSpPr txBox="1"/>
          <p:nvPr/>
        </p:nvSpPr>
        <p:spPr>
          <a:xfrm>
            <a:off x="490451" y="1051175"/>
            <a:ext cx="8254538" cy="2462213"/>
          </a:xfrm>
          <a:prstGeom prst="rect">
            <a:avLst/>
          </a:prstGeom>
          <a:noFill/>
        </p:spPr>
        <p:txBody>
          <a:bodyPr wrap="square" rtlCol="0">
            <a:spAutoFit/>
          </a:bodyPr>
          <a:lstStyle/>
          <a:p>
            <a:pPr lvl="0"/>
            <a:r>
              <a:rPr lang="es-MX" dirty="0"/>
              <a:t>Manzanilla, Manuel A. autor   Esófago, estómago y duodeno /   México, D.F. :   Editorial Trillas,   1991</a:t>
            </a:r>
          </a:p>
          <a:p>
            <a:r>
              <a:rPr lang="es-MX" dirty="0"/>
              <a:t> </a:t>
            </a:r>
          </a:p>
          <a:p>
            <a:pPr lvl="0"/>
            <a:r>
              <a:rPr lang="es-MX" dirty="0"/>
              <a:t>Long, Melanie Sarah, autor   Lo esencial en aparato digestivo /   Madrid, España :   </a:t>
            </a:r>
            <a:r>
              <a:rPr lang="es-MX" dirty="0" err="1"/>
              <a:t>Elsevier</a:t>
            </a:r>
            <a:r>
              <a:rPr lang="es-MX" dirty="0"/>
              <a:t>,   2003</a:t>
            </a:r>
          </a:p>
          <a:p>
            <a:pPr lvl="0"/>
            <a:endParaRPr lang="es-MX" dirty="0"/>
          </a:p>
          <a:p>
            <a:pPr lvl="0"/>
            <a:r>
              <a:rPr lang="es-MX" dirty="0"/>
              <a:t> </a:t>
            </a:r>
            <a:r>
              <a:rPr lang="es-MX" dirty="0" err="1"/>
              <a:t>Putz,R</a:t>
            </a:r>
            <a:r>
              <a:rPr lang="es-MX" dirty="0"/>
              <a:t>., &amp; </a:t>
            </a:r>
            <a:r>
              <a:rPr lang="es-MX" dirty="0" err="1"/>
              <a:t>Pabtz</a:t>
            </a:r>
            <a:r>
              <a:rPr lang="es-MX" dirty="0"/>
              <a:t>, R.. ( 2012). </a:t>
            </a:r>
            <a:r>
              <a:rPr lang="es-MX" dirty="0" err="1"/>
              <a:t>Sobotta</a:t>
            </a:r>
            <a:r>
              <a:rPr lang="es-MX" dirty="0"/>
              <a:t> Atlas de </a:t>
            </a:r>
            <a:r>
              <a:rPr lang="es-MX" dirty="0" err="1"/>
              <a:t>anatomia</a:t>
            </a:r>
            <a:r>
              <a:rPr lang="es-MX" dirty="0"/>
              <a:t> humana: </a:t>
            </a:r>
            <a:r>
              <a:rPr lang="es-MX" dirty="0" err="1"/>
              <a:t>Orgános</a:t>
            </a:r>
            <a:r>
              <a:rPr lang="es-MX" dirty="0"/>
              <a:t> Internos. Madrid: </a:t>
            </a:r>
            <a:r>
              <a:rPr lang="es-MX" dirty="0" err="1"/>
              <a:t>Elsevier</a:t>
            </a:r>
            <a:r>
              <a:rPr lang="es-MX" dirty="0"/>
              <a:t>.</a:t>
            </a:r>
          </a:p>
          <a:p>
            <a:pPr lvl="0"/>
            <a:endParaRPr lang="es-MX" dirty="0"/>
          </a:p>
          <a:p>
            <a:pPr lvl="0"/>
            <a:r>
              <a:rPr lang="es-MX" dirty="0"/>
              <a:t>Quiroz, F. . (2015). </a:t>
            </a:r>
            <a:r>
              <a:rPr lang="es-MX" dirty="0" err="1"/>
              <a:t>Anatomia</a:t>
            </a:r>
            <a:r>
              <a:rPr lang="es-MX" dirty="0"/>
              <a:t> Humana: VOL II. México: </a:t>
            </a:r>
            <a:r>
              <a:rPr lang="es-MX" dirty="0" err="1"/>
              <a:t>Porrua</a:t>
            </a:r>
            <a:r>
              <a:rPr lang="es-MX" dirty="0"/>
              <a:t>.</a:t>
            </a:r>
          </a:p>
          <a:p>
            <a:pPr lvl="0"/>
            <a:endParaRPr lang="es-MX" dirty="0"/>
          </a:p>
          <a:p>
            <a:pPr lvl="0"/>
            <a:r>
              <a:rPr lang="es-MX" dirty="0"/>
              <a:t>Wynn K., Lawrence E.. (2013). Anatomía </a:t>
            </a:r>
            <a:r>
              <a:rPr lang="es-MX" dirty="0" err="1"/>
              <a:t>Cromodinamica</a:t>
            </a:r>
            <a:r>
              <a:rPr lang="es-MX" dirty="0"/>
              <a:t>. México: </a:t>
            </a:r>
            <a:r>
              <a:rPr lang="es-MX" dirty="0" err="1"/>
              <a:t>Fernandez</a:t>
            </a:r>
            <a:r>
              <a:rPr lang="es-MX" dirty="0"/>
              <a:t> Editores.</a:t>
            </a:r>
          </a:p>
          <a:p>
            <a:r>
              <a:rPr lang="es-MX" b="1" dirty="0"/>
              <a:t> </a:t>
            </a:r>
            <a:endParaRPr lang="es-MX" dirty="0"/>
          </a:p>
          <a:p>
            <a:endParaRPr lang="es-MX" dirty="0"/>
          </a:p>
        </p:txBody>
      </p:sp>
    </p:spTree>
    <p:extLst>
      <p:ext uri="{BB962C8B-B14F-4D97-AF65-F5344CB8AC3E}">
        <p14:creationId xmlns:p14="http://schemas.microsoft.com/office/powerpoint/2010/main" val="1383175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MX" dirty="0"/>
              <a:t>¡MUCHAS GRACIAS!</a:t>
            </a:r>
          </a:p>
        </p:txBody>
      </p:sp>
      <p:pic>
        <p:nvPicPr>
          <p:cNvPr id="3" name="Imagen 2"/>
          <p:cNvPicPr>
            <a:picLocks noChangeAspect="1"/>
          </p:cNvPicPr>
          <p:nvPr/>
        </p:nvPicPr>
        <p:blipFill>
          <a:blip r:embed="rId2"/>
          <a:stretch>
            <a:fillRect/>
          </a:stretch>
        </p:blipFill>
        <p:spPr>
          <a:xfrm>
            <a:off x="2155486" y="5106747"/>
            <a:ext cx="3593651" cy="4241270"/>
          </a:xfrm>
          <a:prstGeom prst="rect">
            <a:avLst/>
          </a:prstGeom>
        </p:spPr>
      </p:pic>
      <p:pic>
        <p:nvPicPr>
          <p:cNvPr id="4" name="Imagen 3"/>
          <p:cNvPicPr>
            <a:picLocks noChangeAspect="1"/>
          </p:cNvPicPr>
          <p:nvPr/>
        </p:nvPicPr>
        <p:blipFill>
          <a:blip r:embed="rId2"/>
          <a:stretch>
            <a:fillRect/>
          </a:stretch>
        </p:blipFill>
        <p:spPr>
          <a:xfrm rot="1431414">
            <a:off x="-150813" y="5145796"/>
            <a:ext cx="3593651" cy="4241270"/>
          </a:xfrm>
          <a:prstGeom prst="rect">
            <a:avLst/>
          </a:prstGeom>
        </p:spPr>
      </p:pic>
      <p:pic>
        <p:nvPicPr>
          <p:cNvPr id="5" name="Imagen 4"/>
          <p:cNvPicPr>
            <a:picLocks noChangeAspect="1"/>
          </p:cNvPicPr>
          <p:nvPr/>
        </p:nvPicPr>
        <p:blipFill>
          <a:blip r:embed="rId2"/>
          <a:stretch>
            <a:fillRect/>
          </a:stretch>
        </p:blipFill>
        <p:spPr>
          <a:xfrm>
            <a:off x="4177969" y="4991009"/>
            <a:ext cx="3593651" cy="4241270"/>
          </a:xfrm>
          <a:prstGeom prst="rect">
            <a:avLst/>
          </a:prstGeom>
        </p:spPr>
      </p:pic>
      <p:pic>
        <p:nvPicPr>
          <p:cNvPr id="6" name="Imagen 5"/>
          <p:cNvPicPr>
            <a:picLocks noChangeAspect="1"/>
          </p:cNvPicPr>
          <p:nvPr/>
        </p:nvPicPr>
        <p:blipFill>
          <a:blip r:embed="rId2"/>
          <a:stretch>
            <a:fillRect/>
          </a:stretch>
        </p:blipFill>
        <p:spPr>
          <a:xfrm>
            <a:off x="6083735" y="4187127"/>
            <a:ext cx="3593651" cy="4241270"/>
          </a:xfrm>
          <a:prstGeom prst="rect">
            <a:avLst/>
          </a:prstGeom>
        </p:spPr>
      </p:pic>
      <p:pic>
        <p:nvPicPr>
          <p:cNvPr id="7" name="Imagen 6"/>
          <p:cNvPicPr>
            <a:picLocks noChangeAspect="1"/>
          </p:cNvPicPr>
          <p:nvPr/>
        </p:nvPicPr>
        <p:blipFill>
          <a:blip r:embed="rId2"/>
          <a:stretch>
            <a:fillRect/>
          </a:stretch>
        </p:blipFill>
        <p:spPr>
          <a:xfrm rot="1379540">
            <a:off x="817548" y="2715711"/>
            <a:ext cx="3593651" cy="4241270"/>
          </a:xfrm>
          <a:prstGeom prst="rect">
            <a:avLst/>
          </a:prstGeom>
        </p:spPr>
      </p:pic>
      <p:pic>
        <p:nvPicPr>
          <p:cNvPr id="8" name="Imagen 7"/>
          <p:cNvPicPr>
            <a:picLocks noChangeAspect="1"/>
          </p:cNvPicPr>
          <p:nvPr/>
        </p:nvPicPr>
        <p:blipFill>
          <a:blip r:embed="rId2"/>
          <a:stretch>
            <a:fillRect/>
          </a:stretch>
        </p:blipFill>
        <p:spPr>
          <a:xfrm>
            <a:off x="6401484" y="2545371"/>
            <a:ext cx="3593651" cy="4241270"/>
          </a:xfrm>
          <a:prstGeom prst="rect">
            <a:avLst/>
          </a:prstGeom>
        </p:spPr>
      </p:pic>
      <p:pic>
        <p:nvPicPr>
          <p:cNvPr id="9" name="Imagen 8"/>
          <p:cNvPicPr>
            <a:picLocks noChangeAspect="1"/>
          </p:cNvPicPr>
          <p:nvPr/>
        </p:nvPicPr>
        <p:blipFill>
          <a:blip r:embed="rId2"/>
          <a:stretch>
            <a:fillRect/>
          </a:stretch>
        </p:blipFill>
        <p:spPr>
          <a:xfrm rot="19320870">
            <a:off x="-999" y="2692596"/>
            <a:ext cx="3593651" cy="4241270"/>
          </a:xfrm>
          <a:prstGeom prst="rect">
            <a:avLst/>
          </a:prstGeom>
        </p:spPr>
      </p:pic>
      <p:pic>
        <p:nvPicPr>
          <p:cNvPr id="10" name="Imagen 9"/>
          <p:cNvPicPr>
            <a:picLocks noChangeAspect="1"/>
          </p:cNvPicPr>
          <p:nvPr/>
        </p:nvPicPr>
        <p:blipFill>
          <a:blip r:embed="rId2"/>
          <a:stretch>
            <a:fillRect/>
          </a:stretch>
        </p:blipFill>
        <p:spPr>
          <a:xfrm rot="1972175">
            <a:off x="5900997" y="268833"/>
            <a:ext cx="3593651" cy="4241270"/>
          </a:xfrm>
          <a:prstGeom prst="rect">
            <a:avLst/>
          </a:prstGeom>
        </p:spPr>
      </p:pic>
      <p:pic>
        <p:nvPicPr>
          <p:cNvPr id="11" name="Imagen 10"/>
          <p:cNvPicPr>
            <a:picLocks noChangeAspect="1"/>
          </p:cNvPicPr>
          <p:nvPr/>
        </p:nvPicPr>
        <p:blipFill>
          <a:blip r:embed="rId2"/>
          <a:stretch>
            <a:fillRect/>
          </a:stretch>
        </p:blipFill>
        <p:spPr>
          <a:xfrm rot="16498094">
            <a:off x="-68442" y="-192553"/>
            <a:ext cx="3593651" cy="4241270"/>
          </a:xfrm>
          <a:prstGeom prst="rect">
            <a:avLst/>
          </a:prstGeom>
        </p:spPr>
      </p:pic>
      <p:pic>
        <p:nvPicPr>
          <p:cNvPr id="12" name="Imagen 11"/>
          <p:cNvPicPr>
            <a:picLocks noChangeAspect="1"/>
          </p:cNvPicPr>
          <p:nvPr/>
        </p:nvPicPr>
        <p:blipFill>
          <a:blip r:embed="rId3"/>
          <a:stretch>
            <a:fillRect/>
          </a:stretch>
        </p:blipFill>
        <p:spPr>
          <a:xfrm rot="4161348">
            <a:off x="3825338" y="3059859"/>
            <a:ext cx="3590855" cy="4243184"/>
          </a:xfrm>
          <a:prstGeom prst="rect">
            <a:avLst/>
          </a:prstGeom>
        </p:spPr>
      </p:pic>
      <p:pic>
        <p:nvPicPr>
          <p:cNvPr id="13" name="Imagen 12"/>
          <p:cNvPicPr>
            <a:picLocks noChangeAspect="1"/>
          </p:cNvPicPr>
          <p:nvPr/>
        </p:nvPicPr>
        <p:blipFill>
          <a:blip r:embed="rId2"/>
          <a:stretch>
            <a:fillRect/>
          </a:stretch>
        </p:blipFill>
        <p:spPr>
          <a:xfrm>
            <a:off x="3027816" y="831584"/>
            <a:ext cx="3593651" cy="4241270"/>
          </a:xfrm>
          <a:prstGeom prst="rect">
            <a:avLst/>
          </a:prstGeom>
        </p:spPr>
      </p:pic>
      <p:pic>
        <p:nvPicPr>
          <p:cNvPr id="14" name="Imagen 13"/>
          <p:cNvPicPr>
            <a:picLocks noChangeAspect="1"/>
          </p:cNvPicPr>
          <p:nvPr/>
        </p:nvPicPr>
        <p:blipFill>
          <a:blip r:embed="rId2"/>
          <a:stretch>
            <a:fillRect/>
          </a:stretch>
        </p:blipFill>
        <p:spPr>
          <a:xfrm rot="19146352">
            <a:off x="6621747" y="5100900"/>
            <a:ext cx="3593651" cy="4241270"/>
          </a:xfrm>
          <a:prstGeom prst="rect">
            <a:avLst/>
          </a:prstGeom>
        </p:spPr>
      </p:pic>
    </p:spTree>
    <p:extLst>
      <p:ext uri="{BB962C8B-B14F-4D97-AF65-F5344CB8AC3E}">
        <p14:creationId xmlns:p14="http://schemas.microsoft.com/office/powerpoint/2010/main" val="3626846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CCCC"/>
        </a:solidFill>
        <a:effectLst/>
      </p:bgPr>
    </p:bg>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283103" y="712140"/>
            <a:ext cx="6244200" cy="3835500"/>
          </a:xfrm>
          <a:prstGeom prst="rect">
            <a:avLst/>
          </a:prstGeom>
        </p:spPr>
        <p:txBody>
          <a:bodyPr wrap="square" lIns="91425" tIns="91425" rIns="91425" bIns="91425" anchor="ctr" anchorCtr="0">
            <a:noAutofit/>
          </a:bodyPr>
          <a:lstStyle/>
          <a:p>
            <a:pPr lvl="0" rtl="0">
              <a:spcBef>
                <a:spcPts val="0"/>
              </a:spcBef>
              <a:buNone/>
            </a:pPr>
            <a:r>
              <a:rPr lang="es-419"/>
              <a:t>Funciones del estómago </a:t>
            </a:r>
          </a:p>
        </p:txBody>
      </p:sp>
      <p:sp>
        <p:nvSpPr>
          <p:cNvPr id="175" name="Shape 175"/>
          <p:cNvSpPr txBox="1"/>
          <p:nvPr/>
        </p:nvSpPr>
        <p:spPr>
          <a:xfrm>
            <a:off x="5776950" y="1071750"/>
            <a:ext cx="3000000" cy="3000000"/>
          </a:xfrm>
          <a:prstGeom prst="rect">
            <a:avLst/>
          </a:prstGeom>
          <a:noFill/>
          <a:ln>
            <a:noFill/>
          </a:ln>
        </p:spPr>
        <p:txBody>
          <a:bodyPr wrap="square" lIns="91425" tIns="91425" rIns="91425" bIns="91425" anchor="ctr" anchorCtr="0">
            <a:noAutofit/>
          </a:bodyPr>
          <a:lstStyle/>
          <a:p>
            <a:pPr lvl="0" rtl="0">
              <a:spcBef>
                <a:spcPts val="0"/>
              </a:spcBef>
              <a:buNone/>
            </a:pPr>
            <a:r>
              <a:rPr lang="es-419" sz="2400">
                <a:solidFill>
                  <a:schemeClr val="dk2"/>
                </a:solidFill>
                <a:latin typeface="Merriweather"/>
                <a:ea typeface="Merriweather"/>
                <a:cs typeface="Merriweather"/>
                <a:sym typeface="Merriweather"/>
              </a:rPr>
              <a:t>FUNCIÓN HOMEOSTÁTICA: defensa, aporte.</a:t>
            </a:r>
          </a:p>
          <a:p>
            <a:pPr lvl="0" rtl="0">
              <a:spcBef>
                <a:spcPts val="0"/>
              </a:spcBef>
              <a:buNone/>
            </a:pPr>
            <a:r>
              <a:rPr lang="es-419" sz="2400">
                <a:solidFill>
                  <a:schemeClr val="dk2"/>
                </a:solidFill>
                <a:latin typeface="Merriweather"/>
                <a:ea typeface="Merriweather"/>
                <a:cs typeface="Merriweather"/>
                <a:sym typeface="Merriweather"/>
              </a:rPr>
              <a:t>MOMENTO: Degradación química</a:t>
            </a:r>
          </a:p>
          <a:p>
            <a:pPr lvl="0" rtl="0">
              <a:spcBef>
                <a:spcPts val="0"/>
              </a:spcBef>
              <a:buNone/>
            </a:pPr>
            <a:r>
              <a:rPr lang="es-419" sz="2400">
                <a:solidFill>
                  <a:schemeClr val="dk2"/>
                </a:solidFill>
                <a:latin typeface="Merriweather"/>
                <a:ea typeface="Merriweather"/>
                <a:cs typeface="Merriweather"/>
                <a:sym typeface="Merriweather"/>
              </a:rPr>
              <a:t>FUNCIÓN DIGESTIVA: digestión, almacenamiento, mezcla.</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Personalizado 3">
      <a:dk1>
        <a:srgbClr val="FFFFFF"/>
      </a:dk1>
      <a:lt1>
        <a:srgbClr val="000000"/>
      </a:lt1>
      <a:dk2>
        <a:srgbClr val="FFFFFF"/>
      </a:dk2>
      <a:lt2>
        <a:srgbClr val="FFFFFF"/>
      </a:lt2>
      <a:accent1>
        <a:srgbClr val="FFFFFF"/>
      </a:accent1>
      <a:accent2>
        <a:srgbClr val="000000"/>
      </a:accent2>
      <a:accent3>
        <a:srgbClr val="000000"/>
      </a:accent3>
      <a:accent4>
        <a:srgbClr val="8064A2"/>
      </a:accent4>
      <a:accent5>
        <a:srgbClr val="000000"/>
      </a:accent5>
      <a:accent6>
        <a:srgbClr val="000000"/>
      </a:accent6>
      <a:hlink>
        <a:srgbClr val="0000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366</TotalTime>
  <Words>2895</Words>
  <Application>Microsoft Office PowerPoint</Application>
  <PresentationFormat>Presentación en pantalla (16:9)</PresentationFormat>
  <Paragraphs>448</Paragraphs>
  <Slides>88</Slides>
  <Notes>39</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88</vt:i4>
      </vt:variant>
    </vt:vector>
  </HeadingPairs>
  <TitlesOfParts>
    <vt:vector size="101" baseType="lpstr">
      <vt:lpstr>Verdana</vt:lpstr>
      <vt:lpstr>Merriweather</vt:lpstr>
      <vt:lpstr>Calibri</vt:lpstr>
      <vt:lpstr>Raleway</vt:lpstr>
      <vt:lpstr>Lato</vt:lpstr>
      <vt:lpstr>Merriweather Light</vt:lpstr>
      <vt:lpstr>Alegreya</vt:lpstr>
      <vt:lpstr>Playfair Display</vt:lpstr>
      <vt:lpstr>Arial</vt:lpstr>
      <vt:lpstr>Wingdings</vt:lpstr>
      <vt:lpstr>Simple Light</vt:lpstr>
      <vt:lpstr>Swiss</vt:lpstr>
      <vt:lpstr>Tema de Office</vt:lpstr>
      <vt:lpstr>Presentación de PowerPoint</vt:lpstr>
      <vt:lpstr>Ubicación </vt:lpstr>
      <vt:lpstr>Forma, porciones, y bordes. </vt:lpstr>
      <vt:lpstr>Presentación de PowerPoint</vt:lpstr>
      <vt:lpstr>División</vt:lpstr>
      <vt:lpstr>Etapas del proceso digestivo  en los que participa el estómago </vt:lpstr>
      <vt:lpstr>DIGESTIÓN. </vt:lpstr>
      <vt:lpstr>En el estómago existen diferentes tipos de células que participan en la secreción del jugo gástrico constituido principalmente H2O, mucina, ácido clorhídrico, y pepsin.</vt:lpstr>
      <vt:lpstr>Funciones del estómago </vt:lpstr>
      <vt:lpstr>aspectos anatómicos del estómago </vt:lpstr>
      <vt:lpstr>Presentación de PowerPoint</vt:lpstr>
      <vt:lpstr> capacidad gástrica </vt:lpstr>
      <vt:lpstr>Presentación de PowerPoint</vt:lpstr>
      <vt:lpstr>Dimensiones y capacidad del estómago en recién nacido </vt:lpstr>
      <vt:lpstr>Relaciones</vt:lpstr>
      <vt:lpstr>estado de vacuidad </vt:lpstr>
      <vt:lpstr>estreñimiento   dificultad para evacuar las heces. Esta dificultad para evacuar puede ser por una baja frecuencia de deposición (voy poco al baño) o por un esfuerzo para defecar (me cuesta mucho trabajo evacuar). Se considera que está dentro de lo normal hacer deposición al menos una vez cada 3 días y que cueste trabajo la defecación menos de una de cada cuatro veces. Por esto, el médico considerará que una persona sufre estreñimiento si hace deposición menos de 1 vez cada 3 días o le cuesta trabajo evacuar las heces más de una de cada cuatro veces que va a defecar. Uno de los errores que con más frecuencia tienen las personas es creer en la necesidad evacuar todos los días y que de no hacerlo no se limpia bien el organismo. Esto no es así. Tomar laxantes sin prescripción médica para conseguir evacuar todos los días es innecesario e incluso perjudicial. El estreñimiento es un síntoma y no una enfermedad en sí misma. Como síntoma puede ser la consecuencia de múltiples causas. En la práctica, se distinguen dos formas de estreñimiento: el estreñimiento que se sufre de toda la vida (estreñimiento crónico) y el estreñimiento que aparece de nuevo (unas semanas o meses). Este último suele estar relacionado con la aparición de un problema en el intestino grueso, la toma de fármacos o un cambio de hábito. Se calcula un 15% de la población sufre estreñimiento crónico, que es más frecuente en mujeres (más durante el embarazo) y en las personas mayores de 65 años. </vt:lpstr>
      <vt:lpstr>Plenitud Estomacal: DISPEPSIA (indigestión)</vt:lpstr>
      <vt:lpstr>Casi todas las personas han tenido una indigestión alguna vez. Es una sensación de incomodidad o un ardor en la parte superior del abdomen. Puede tener acidez o eructos y sentirse hinchado. También puede sentir náuseas e inclusive vomitar. La indigestión puede ser consecuencia de comer demasiado o demasiado rápido, ingerir alimentos grasosos o comer en momentos de estrés. Fumar, beber demasiado alcohol, consumir algunas medicinas, el cansancio excesivo y el estrés continuo también pueden causar indigestión o empeorarla. Algunas veces, la causa es un problema en las vías digestivas, como una úlcera o una enfermedad por reflujo gastroesofágico (ERGE). Evitar los alimentos y las situaciones que parecen causarla puede ayudar. La indigestión puede ser un signo de un problema más serio. Consulte a su médico si la indigestión continúa por más de dos semanas o tiene dolores fuertes u otros síntomas graves. Su proveedor de cuidados de salud puede pedirle rayos X, exámenes de laboratorio y/o una endoscopia superior para conocer la causa de la indigestión. Puede ser que necesite remedios para tratar los síntomas. </vt:lpstr>
      <vt:lpstr>medios de fijación del estómago </vt:lpstr>
      <vt:lpstr>Irrigación </vt:lpstr>
      <vt:lpstr>drenaje venoso </vt:lpstr>
      <vt:lpstr>drenaje linfático </vt:lpstr>
      <vt:lpstr>Presentación de PowerPoint</vt:lpstr>
      <vt:lpstr>inervacion </vt:lpstr>
      <vt:lpstr>características histológicas del estómago </vt:lpstr>
      <vt:lpstr>Presentación de PowerPoint</vt:lpstr>
      <vt:lpstr>Pliegues </vt:lpstr>
      <vt:lpstr>Presentación de PowerPoint</vt:lpstr>
      <vt:lpstr>REGIÓN FÚNDICO - CORPORAL </vt:lpstr>
      <vt:lpstr>REGIÓN ANTRAL </vt:lpstr>
      <vt:lpstr>Presentación de PowerPoint</vt:lpstr>
      <vt:lpstr>MUCOSA </vt:lpstr>
      <vt:lpstr>SUBMUCOSA </vt:lpstr>
      <vt:lpstr>MUSCULAR </vt:lpstr>
      <vt:lpstr>SEROSA O ADVENTICIA  </vt:lpstr>
      <vt:lpstr>GLÁNDULAS DEL ESTOMAGO </vt:lpstr>
      <vt:lpstr>Presentación de PowerPoint</vt:lpstr>
      <vt:lpstr>SECRECIÓN </vt:lpstr>
      <vt:lpstr>Presentación de PowerPoint</vt:lpstr>
      <vt:lpstr>Presentación de PowerPoint</vt:lpstr>
      <vt:lpstr>Presentación de PowerPoint</vt:lpstr>
      <vt:lpstr>PLEXO MIENTERICO Ó PLEXO DE AUERBACH </vt:lpstr>
      <vt:lpstr>TIPOS DE CÉLULAS </vt:lpstr>
      <vt:lpstr>Presentación de PowerPoint</vt:lpstr>
      <vt:lpstr>GLÁNDULAS  </vt:lpstr>
      <vt:lpstr>Presentación de PowerPoint</vt:lpstr>
      <vt:lpstr>LA CÉLULA G</vt:lpstr>
      <vt:lpstr>Presentación de PowerPoint</vt:lpstr>
      <vt:lpstr>HORMONA GASTRINA </vt:lpstr>
      <vt:lpstr>ACCIÓN DE DE LA GASTRINA </vt:lpstr>
      <vt:lpstr>SECRECIÓN GÁSTRICA</vt:lpstr>
      <vt:lpstr>Presentación de PowerPoint</vt:lpstr>
      <vt:lpstr>TIPOS DE GASTRINA </vt:lpstr>
      <vt:lpstr>Presentación de PowerPoint</vt:lpstr>
      <vt:lpstr>JUGO GÁSTRICO </vt:lpstr>
      <vt:lpstr>Presentación de PowerPoint</vt:lpstr>
      <vt:lpstr>Factores que incrementan la secreción del jugo gástrico </vt:lpstr>
      <vt:lpstr>Moco </vt:lpstr>
      <vt:lpstr>Componentes del moco gástrico </vt:lpstr>
      <vt:lpstr>Presentación de PowerPoint</vt:lpstr>
      <vt:lpstr>Prostaglandinas  </vt:lpstr>
      <vt:lpstr>Presentación de PowerPoint</vt:lpstr>
      <vt:lpstr>Bicarbonato</vt:lpstr>
      <vt:lpstr>Ácido clorhídrico  </vt:lpstr>
      <vt:lpstr>Enzimas gástricas  </vt:lpstr>
      <vt:lpstr>Pepsina </vt:lpstr>
      <vt:lpstr>lipasa gástrica </vt:lpstr>
      <vt:lpstr>Mecanismo celular secretor de Acido Clorhídrico</vt:lpstr>
      <vt:lpstr>PH DEL ACIDO CLORHÍDRICO ESTOMACAL</vt:lpstr>
      <vt:lpstr>FUNCIONES DEL ÁCIDO CLORHÍDRICO</vt:lpstr>
      <vt:lpstr>FASES DE LA SECRECIÓN GASTRICA </vt:lpstr>
      <vt:lpstr>Presentación de PowerPoint</vt:lpstr>
      <vt:lpstr>FASE CEFÁLICA</vt:lpstr>
      <vt:lpstr>FASE GÁSTRICA</vt:lpstr>
      <vt:lpstr>FASE INTESTINAL</vt:lpstr>
      <vt:lpstr>MOTILIDAD GASTRICA</vt:lpstr>
      <vt:lpstr>ALMACENAMIENTO DEL BOLO ALIMENTICIO </vt:lpstr>
      <vt:lpstr>MOVIMIENTOS DE MEZCLA</vt:lpstr>
      <vt:lpstr>VACIAMIENTO GASTRICO</vt:lpstr>
      <vt:lpstr>RECEPTORES GASTRICOS</vt:lpstr>
      <vt:lpstr>GASTRODUODENALES</vt:lpstr>
      <vt:lpstr>GASTROYEYUNAL</vt:lpstr>
      <vt:lpstr>GASTROILEAL</vt:lpstr>
      <vt:lpstr>GASTROCÓLICO</vt:lpstr>
      <vt:lpstr>FISIOPATOLOGÍAS DE ESTÓMAGO</vt:lpstr>
      <vt:lpstr>BIBLIOGRAFÍA</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Oscar Avila Molina</dc:creator>
  <cp:lastModifiedBy>Oscar Avila Molina</cp:lastModifiedBy>
  <cp:revision>22</cp:revision>
  <dcterms:modified xsi:type="dcterms:W3CDTF">2017-09-05T21:02:02Z</dcterms:modified>
</cp:coreProperties>
</file>